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1257" r:id="rId6"/>
    <p:sldId id="263" r:id="rId7"/>
    <p:sldId id="267" r:id="rId8"/>
    <p:sldId id="1262" r:id="rId9"/>
    <p:sldId id="265" r:id="rId10"/>
    <p:sldId id="266" r:id="rId11"/>
    <p:sldId id="1267" r:id="rId12"/>
    <p:sldId id="1263" r:id="rId13"/>
    <p:sldId id="1266" r:id="rId14"/>
    <p:sldId id="270" r:id="rId15"/>
    <p:sldId id="271" r:id="rId16"/>
    <p:sldId id="272" r:id="rId17"/>
    <p:sldId id="1264" r:id="rId18"/>
    <p:sldId id="274" r:id="rId19"/>
    <p:sldId id="1268" r:id="rId20"/>
    <p:sldId id="126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B33"/>
    <a:srgbClr val="C75B26"/>
    <a:srgbClr val="50233F"/>
    <a:srgbClr val="E6E6E6"/>
    <a:srgbClr val="C6725E"/>
    <a:srgbClr val="F6AB58"/>
    <a:srgbClr val="F2F2F2"/>
    <a:srgbClr val="B8492E"/>
    <a:srgbClr val="632B34"/>
    <a:srgbClr val="F8A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0486F-1B5B-4A72-A2AC-D4D15356B18D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E7E7"/>
          </a:solidFill>
        </a:fill>
      </a:tcStyle>
    </a:wholeTbl>
    <a:band1H>
      <a:tcStyle>
        <a:tcBdr/>
        <a:fill>
          <a:solidFill>
            <a:srgbClr val="E2CC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CCCB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/>
    <p:restoredTop sz="87312" autoAdjust="0"/>
  </p:normalViewPr>
  <p:slideViewPr>
    <p:cSldViewPr snapToGrid="0">
      <p:cViewPr varScale="1">
        <p:scale>
          <a:sx n="133" d="100"/>
          <a:sy n="133" d="100"/>
        </p:scale>
        <p:origin x="1208" y="184"/>
      </p:cViewPr>
      <p:guideLst>
        <p:guide orient="horz" pos="16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3f3a3b37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2" name="Google Shape;62;gf3f3a3b37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3f3a3b37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gf3f3a3b37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3f3a3b37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f3f3a3b37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Where to find this + more background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2" name="Google Shape;192;gf3f3a3b371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98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709BC-649C-0D42-B87E-5DF653E260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7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0098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3f3a3b37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9" name="Google Shape;229;gf3f3a3b37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3f3a3b37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3f3a3b37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gf3f3a3b371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8" name="Google Shape;2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709BC-649C-0D42-B87E-5DF653E260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58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4e9bc55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4" name="Google Shape;274;g124e9bc55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3f3a3b37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3f3a3b37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gf3f3a3b371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709BC-649C-0D42-B87E-5DF653E260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69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4e9bc551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00" name="Google Shape;300;g124e9bc551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4e9bc551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1" name="Google Shape;311;g124e9bc551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Example: Reports &lt; Access to Reports (or not) &lt; Permission</a:t>
            </a:r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709BC-649C-0D42-B87E-5DF653E260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4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4e9bc551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g124e9bc551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3f3a3b37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f3f3a3b37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You can insert personalization tokens for any properties related to Contact, Company, Deals, or Tickets (for Service Hub customers only)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2" name="Google Shape;192;gf3f3a3b371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709BC-649C-0D42-B87E-5DF653E260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4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8719610" y="4767263"/>
            <a:ext cx="3213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1" descr="Banner_Whitepaper-05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42333" y="-19050"/>
            <a:ext cx="9220200" cy="506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/>
          <p:nvPr/>
        </p:nvSpPr>
        <p:spPr>
          <a:xfrm>
            <a:off x="7785100" y="3148340"/>
            <a:ext cx="1816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1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ClarityQst.com 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" name="Google Shape;21;p21" descr="logo-cq-white.png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888" y="380060"/>
            <a:ext cx="2297290" cy="478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719610" y="4767263"/>
            <a:ext cx="3213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719610" y="4767263"/>
            <a:ext cx="3213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  <p:sp>
        <p:nvSpPr>
          <p:cNvPr id="27" name="Google Shape;27;p23"/>
          <p:cNvSpPr/>
          <p:nvPr/>
        </p:nvSpPr>
        <p:spPr>
          <a:xfrm rot="10800000" flipH="1">
            <a:off x="-60959" y="-60960"/>
            <a:ext cx="4632960" cy="5204458"/>
          </a:xfrm>
          <a:custGeom>
            <a:avLst/>
            <a:gdLst/>
            <a:ahLst/>
            <a:cxnLst/>
            <a:rect l="l" t="t" r="r" b="b"/>
            <a:pathLst>
              <a:path w="4723324" h="5143891" extrusionOk="0">
                <a:moveTo>
                  <a:pt x="0" y="2535370"/>
                </a:moveTo>
                <a:lnTo>
                  <a:pt x="30197" y="12192"/>
                </a:lnTo>
                <a:lnTo>
                  <a:pt x="3717767" y="0"/>
                </a:lnTo>
                <a:lnTo>
                  <a:pt x="4723324" y="2571946"/>
                </a:lnTo>
                <a:lnTo>
                  <a:pt x="3717767" y="5143891"/>
                </a:lnTo>
                <a:lnTo>
                  <a:pt x="5813" y="5131699"/>
                </a:lnTo>
                <a:cubicBezTo>
                  <a:pt x="3875" y="4266256"/>
                  <a:pt x="1938" y="3400813"/>
                  <a:pt x="0" y="25353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719610" y="4767263"/>
            <a:ext cx="3213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719610" y="4767263"/>
            <a:ext cx="3213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719610" y="4767263"/>
            <a:ext cx="32133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urple Header, Blue Bar">
  <p:cSld name="1_Purple Header, Blue Ba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/>
          <p:nvPr/>
        </p:nvSpPr>
        <p:spPr>
          <a:xfrm>
            <a:off x="-16644" y="5010150"/>
            <a:ext cx="9160644" cy="1333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381000" y="292101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 panose="020B0604020202020204"/>
              <a:buNone/>
              <a:defRPr sz="4000" b="0" i="0" u="none" strike="noStrike" cap="none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8" descr="BackgroundTexture2.png"/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9144000" cy="50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8"/>
          <p:cNvSpPr/>
          <p:nvPr/>
        </p:nvSpPr>
        <p:spPr>
          <a:xfrm>
            <a:off x="-16644" y="5010150"/>
            <a:ext cx="9160644" cy="1333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emf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10" Type="http://schemas.openxmlformats.org/officeDocument/2006/relationships/image" Target="../media/image20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10" Type="http://schemas.openxmlformats.org/officeDocument/2006/relationships/image" Target="../media/image24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f3f3a3b371_0_74" descr="logo-cq-white.png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8497" y="4614758"/>
            <a:ext cx="1333339" cy="27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tressed-young-businessman-overwork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5" b="8512"/>
          <a:stretch>
            <a:fillRect/>
          </a:stretch>
        </p:blipFill>
        <p:spPr>
          <a:xfrm>
            <a:off x="1" y="-79513"/>
            <a:ext cx="9144000" cy="5223013"/>
          </a:xfrm>
          <a:prstGeom prst="rect">
            <a:avLst/>
          </a:prstGeom>
        </p:spPr>
      </p:pic>
      <p:sp>
        <p:nvSpPr>
          <p:cNvPr id="66" name="Google Shape;66;gf3f3a3b371_0_74"/>
          <p:cNvSpPr/>
          <p:nvPr/>
        </p:nvSpPr>
        <p:spPr>
          <a:xfrm>
            <a:off x="-1" y="-79513"/>
            <a:ext cx="9144000" cy="5223013"/>
          </a:xfrm>
          <a:prstGeom prst="rect">
            <a:avLst/>
          </a:prstGeom>
          <a:solidFill>
            <a:srgbClr val="56213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r>
              <a:rPr lang="en-IN" sz="135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16C5F-3708-A8FC-F473-D19A78E8C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283" y="-191272"/>
            <a:ext cx="9144000" cy="5223012"/>
          </a:xfrm>
          <a:prstGeom prst="rect">
            <a:avLst/>
          </a:prstGeom>
        </p:spPr>
      </p:pic>
      <p:pic>
        <p:nvPicPr>
          <p:cNvPr id="8" name="Google Shape;90;p9" descr="logo-cq-white.png">
            <a:extLst>
              <a:ext uri="{FF2B5EF4-FFF2-40B4-BE49-F238E27FC236}">
                <a16:creationId xmlns:a16="http://schemas.microsoft.com/office/drawing/2014/main" id="{A71B2AC3-0511-3AEA-9ABB-6222B4F87E9E}"/>
              </a:ext>
            </a:extLst>
          </p:cNvPr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564423" y="4328161"/>
            <a:ext cx="2286123" cy="47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-female-using-laptop-computer-sending-e-mail-message-with-email-address-symbol-envelope-icon-online-marketi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41"/>
          <a:stretch>
            <a:fillRect/>
          </a:stretch>
        </p:blipFill>
        <p:spPr>
          <a:xfrm>
            <a:off x="0" y="0"/>
            <a:ext cx="9143365" cy="5149850"/>
          </a:xfrm>
          <a:prstGeom prst="rect">
            <a:avLst/>
          </a:prstGeom>
        </p:spPr>
      </p:pic>
      <p:sp>
        <p:nvSpPr>
          <p:cNvPr id="182" name="Google Shape;182;gf3f3a3b371_0_4"/>
          <p:cNvSpPr/>
          <p:nvPr/>
        </p:nvSpPr>
        <p:spPr>
          <a:xfrm>
            <a:off x="0" y="5715"/>
            <a:ext cx="9144000" cy="5143500"/>
          </a:xfrm>
          <a:prstGeom prst="rect">
            <a:avLst/>
          </a:prstGeom>
          <a:gradFill>
            <a:gsLst>
              <a:gs pos="0">
                <a:srgbClr val="64284B">
                  <a:alpha val="0"/>
                </a:srgbClr>
              </a:gs>
              <a:gs pos="90000">
                <a:schemeClr val="dk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3" name="Google Shape;183;gf3f3a3b371_0_4"/>
          <p:cNvSpPr/>
          <p:nvPr/>
        </p:nvSpPr>
        <p:spPr>
          <a:xfrm>
            <a:off x="-635" y="-5715"/>
            <a:ext cx="9144000" cy="5143500"/>
          </a:xfrm>
          <a:prstGeom prst="rect">
            <a:avLst/>
          </a:prstGeom>
          <a:solidFill>
            <a:srgbClr val="56213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gf3f3a3b371_0_4"/>
          <p:cNvSpPr/>
          <p:nvPr/>
        </p:nvSpPr>
        <p:spPr>
          <a:xfrm flipH="1">
            <a:off x="-1" y="2793091"/>
            <a:ext cx="9144000" cy="460500"/>
          </a:xfrm>
          <a:prstGeom prst="rect">
            <a:avLst/>
          </a:prstGeom>
          <a:gradFill>
            <a:gsLst>
              <a:gs pos="0">
                <a:srgbClr val="F99D24"/>
              </a:gs>
              <a:gs pos="100000">
                <a:srgbClr val="BA49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5" name="Google Shape;185;gf3f3a3b371_0_4"/>
          <p:cNvSpPr txBox="1"/>
          <p:nvPr/>
        </p:nvSpPr>
        <p:spPr>
          <a:xfrm>
            <a:off x="62250" y="1887130"/>
            <a:ext cx="90195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/>
              <a:buNone/>
            </a:pPr>
            <a:r>
              <a:rPr lang="en-US" sz="54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3. Email strategy</a:t>
            </a:r>
            <a:endParaRPr sz="54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gf3f3a3b371_0_4"/>
          <p:cNvSpPr/>
          <p:nvPr/>
        </p:nvSpPr>
        <p:spPr>
          <a:xfrm rot="10800000">
            <a:off x="4175540" y="4060500"/>
            <a:ext cx="792900" cy="1083000"/>
          </a:xfrm>
          <a:prstGeom prst="round2SameRect">
            <a:avLst>
              <a:gd name="adj1" fmla="val 0"/>
              <a:gd name="adj2" fmla="val 19048"/>
            </a:avLst>
          </a:prstGeom>
          <a:gradFill>
            <a:gsLst>
              <a:gs pos="0">
                <a:srgbClr val="D8D8D8"/>
              </a:gs>
              <a:gs pos="3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  <a:effectLst>
            <a:outerShdw blurRad="1016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8" name="Google Shape;188;gf3f3a3b371_0_4" descr="logo-cq-white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442616" y="4511117"/>
            <a:ext cx="1407930" cy="29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9750" y="4232275"/>
            <a:ext cx="434975" cy="4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-team-working-new-business-plan-with-modern-digital-computer-with-copyspace"/>
          <p:cNvPicPr>
            <a:picLocks noChangeAspect="1"/>
          </p:cNvPicPr>
          <p:nvPr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1" name="Google Shape;201;gf3f3a3b371_0_26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2" y="1407097"/>
            <a:ext cx="7636060" cy="343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4">
            <a:extLst>
              <a:ext uri="{FF2B5EF4-FFF2-40B4-BE49-F238E27FC236}">
                <a16:creationId xmlns:a16="http://schemas.microsoft.com/office/drawing/2014/main" id="{66E56963-455A-0770-5EA8-8EA326D82BFB}"/>
              </a:ext>
            </a:extLst>
          </p:cNvPr>
          <p:cNvSpPr/>
          <p:nvPr/>
        </p:nvSpPr>
        <p:spPr>
          <a:xfrm>
            <a:off x="3436620" y="303952"/>
            <a:ext cx="2265045" cy="74485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u="none" strike="noStrike" cap="none" dirty="0">
                <a:solidFill>
                  <a:schemeClr val="bg1"/>
                </a:solidFill>
                <a:latin typeface="Avenir Book" panose="02000503020000020003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HubSpot is judgy AF</a:t>
            </a:r>
            <a:endParaRPr sz="1400" u="none" strike="noStrike" cap="none" dirty="0">
              <a:solidFill>
                <a:schemeClr val="bg1"/>
              </a:solidFill>
              <a:latin typeface="Avenir Book" panose="02000503020000020003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617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198">
            <a:extLst>
              <a:ext uri="{FF2B5EF4-FFF2-40B4-BE49-F238E27FC236}">
                <a16:creationId xmlns:a16="http://schemas.microsoft.com/office/drawing/2014/main" id="{4642BABB-29E1-9CE4-3258-AE210D58BCEC}"/>
              </a:ext>
            </a:extLst>
          </p:cNvPr>
          <p:cNvSpPr/>
          <p:nvPr/>
        </p:nvSpPr>
        <p:spPr>
          <a:xfrm rot="5400000">
            <a:off x="5774862" y="-1551930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3" name="Picture 292" descr="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0EFF681-688B-4DAB-869B-483BE480F7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" y="3176"/>
            <a:ext cx="3163519" cy="3768297"/>
          </a:xfrm>
          <a:custGeom>
            <a:avLst/>
            <a:gdLst>
              <a:gd name="connsiteX0" fmla="*/ 0 w 3163519"/>
              <a:gd name="connsiteY0" fmla="*/ 0 h 3768297"/>
              <a:gd name="connsiteX1" fmla="*/ 3163519 w 3163519"/>
              <a:gd name="connsiteY1" fmla="*/ 0 h 3768297"/>
              <a:gd name="connsiteX2" fmla="*/ 3163519 w 3163519"/>
              <a:gd name="connsiteY2" fmla="*/ 3138947 h 3768297"/>
              <a:gd name="connsiteX3" fmla="*/ 2534169 w 3163519"/>
              <a:gd name="connsiteY3" fmla="*/ 3768297 h 3768297"/>
              <a:gd name="connsiteX4" fmla="*/ 0 w 3163519"/>
              <a:gd name="connsiteY4" fmla="*/ 3768297 h 376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519" h="3768297">
                <a:moveTo>
                  <a:pt x="0" y="0"/>
                </a:moveTo>
                <a:lnTo>
                  <a:pt x="3163519" y="0"/>
                </a:lnTo>
                <a:lnTo>
                  <a:pt x="3163519" y="3138947"/>
                </a:lnTo>
                <a:cubicBezTo>
                  <a:pt x="3163519" y="3486527"/>
                  <a:pt x="2881749" y="3768297"/>
                  <a:pt x="2534169" y="3768297"/>
                </a:cubicBezTo>
                <a:lnTo>
                  <a:pt x="0" y="3768297"/>
                </a:lnTo>
                <a:close/>
              </a:path>
            </a:pathLst>
          </a:custGeom>
        </p:spPr>
      </p:pic>
      <p:sp>
        <p:nvSpPr>
          <p:cNvPr id="290" name="Rectangle: Single Corner Rounded 289">
            <a:extLst>
              <a:ext uri="{FF2B5EF4-FFF2-40B4-BE49-F238E27FC236}">
                <a16:creationId xmlns:a16="http://schemas.microsoft.com/office/drawing/2014/main" id="{BB49788D-C786-47D7-831C-5579E2E6A567}"/>
              </a:ext>
            </a:extLst>
          </p:cNvPr>
          <p:cNvSpPr/>
          <p:nvPr/>
        </p:nvSpPr>
        <p:spPr>
          <a:xfrm rot="10800000" flipH="1">
            <a:off x="2" y="-2"/>
            <a:ext cx="3163519" cy="3768297"/>
          </a:xfrm>
          <a:prstGeom prst="round1Rect">
            <a:avLst>
              <a:gd name="adj" fmla="val 19894"/>
            </a:avLst>
          </a:prstGeom>
          <a:solidFill>
            <a:srgbClr val="56213D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Avenir Book" panose="020B0503020203020204" pitchFamily="34" charset="-78"/>
              <a:cs typeface="Avenir Book" panose="020B0503020203020204" pitchFamily="34" charset="-78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106724-83A9-4E92-8E4E-99757F2D75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106724-83A9-4E92-8E4E-99757F2D7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5E0BCC2-C00C-4FD2-80F8-5081A955F770}"/>
              </a:ext>
            </a:extLst>
          </p:cNvPr>
          <p:cNvSpPr txBox="1"/>
          <p:nvPr/>
        </p:nvSpPr>
        <p:spPr>
          <a:xfrm>
            <a:off x="380757" y="1475415"/>
            <a:ext cx="2782764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Fight for what you want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3A152EA-3D93-4F05-AA19-44B84736C09A}"/>
              </a:ext>
            </a:extLst>
          </p:cNvPr>
          <p:cNvCxnSpPr>
            <a:cxnSpLocks/>
          </p:cNvCxnSpPr>
          <p:nvPr/>
        </p:nvCxnSpPr>
        <p:spPr>
          <a:xfrm>
            <a:off x="414333" y="2849383"/>
            <a:ext cx="2231120" cy="0"/>
          </a:xfrm>
          <a:prstGeom prst="line">
            <a:avLst/>
          </a:prstGeom>
          <a:ln w="3175">
            <a:solidFill>
              <a:schemeClr val="bg1">
                <a:alpha val="2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363E7D43-4234-4541-9BB9-22AE763FB23C}"/>
              </a:ext>
            </a:extLst>
          </p:cNvPr>
          <p:cNvSpPr/>
          <p:nvPr/>
        </p:nvSpPr>
        <p:spPr>
          <a:xfrm>
            <a:off x="4307164" y="960601"/>
            <a:ext cx="459933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Give people options to raise their hands</a:t>
            </a:r>
          </a:p>
        </p:txBody>
      </p:sp>
      <p:pic>
        <p:nvPicPr>
          <p:cNvPr id="289" name="Picture 2" descr="Clarity Quest">
            <a:extLst>
              <a:ext uri="{FF2B5EF4-FFF2-40B4-BE49-F238E27FC236}">
                <a16:creationId xmlns:a16="http://schemas.microsoft.com/office/drawing/2014/main" id="{0A660A12-D6B5-4400-BECF-B6D9AEA3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91" y="4445037"/>
            <a:ext cx="1660173" cy="3929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AEB74464-AD0A-40B3-8D48-1FF286D22333}"/>
              </a:ext>
            </a:extLst>
          </p:cNvPr>
          <p:cNvSpPr/>
          <p:nvPr/>
        </p:nvSpPr>
        <p:spPr>
          <a:xfrm>
            <a:off x="385229" y="2825107"/>
            <a:ext cx="653146" cy="642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DAF6FB-810F-619C-E3D6-CE505AF272CD}"/>
              </a:ext>
            </a:extLst>
          </p:cNvPr>
          <p:cNvSpPr/>
          <p:nvPr/>
        </p:nvSpPr>
        <p:spPr>
          <a:xfrm>
            <a:off x="3556879" y="827903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C66E04C-F38B-A56A-A075-EC9EADA0FE4D}"/>
              </a:ext>
            </a:extLst>
          </p:cNvPr>
          <p:cNvSpPr/>
          <p:nvPr/>
        </p:nvSpPr>
        <p:spPr>
          <a:xfrm>
            <a:off x="3622104" y="891730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1 </a:t>
            </a:r>
          </a:p>
        </p:txBody>
      </p:sp>
      <p:sp>
        <p:nvSpPr>
          <p:cNvPr id="30" name="Rectangle: Rounded Corners 198">
            <a:extLst>
              <a:ext uri="{FF2B5EF4-FFF2-40B4-BE49-F238E27FC236}">
                <a16:creationId xmlns:a16="http://schemas.microsoft.com/office/drawing/2014/main" id="{A6A07E90-B605-C9ED-B308-BBFE9D702178}"/>
              </a:ext>
            </a:extLst>
          </p:cNvPr>
          <p:cNvSpPr/>
          <p:nvPr/>
        </p:nvSpPr>
        <p:spPr>
          <a:xfrm rot="5400000">
            <a:off x="5775609" y="347603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209">
            <a:extLst>
              <a:ext uri="{FF2B5EF4-FFF2-40B4-BE49-F238E27FC236}">
                <a16:creationId xmlns:a16="http://schemas.microsoft.com/office/drawing/2014/main" id="{C303FD7B-4079-CE90-AD80-EAA17043F430}"/>
              </a:ext>
            </a:extLst>
          </p:cNvPr>
          <p:cNvSpPr/>
          <p:nvPr/>
        </p:nvSpPr>
        <p:spPr>
          <a:xfrm>
            <a:off x="4307911" y="2860134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Nurture, nurture, nurture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A4367D-4CC4-8C06-1D35-5DC04F8039A2}"/>
              </a:ext>
            </a:extLst>
          </p:cNvPr>
          <p:cNvSpPr/>
          <p:nvPr/>
        </p:nvSpPr>
        <p:spPr>
          <a:xfrm>
            <a:off x="3557626" y="2727436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887E98-B9B7-9E81-5678-37FA86CC8113}"/>
              </a:ext>
            </a:extLst>
          </p:cNvPr>
          <p:cNvSpPr/>
          <p:nvPr/>
        </p:nvSpPr>
        <p:spPr>
          <a:xfrm>
            <a:off x="3622851" y="2791263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3 </a:t>
            </a:r>
          </a:p>
        </p:txBody>
      </p:sp>
      <p:sp>
        <p:nvSpPr>
          <p:cNvPr id="38" name="Rectangle: Rounded Corners 198">
            <a:extLst>
              <a:ext uri="{FF2B5EF4-FFF2-40B4-BE49-F238E27FC236}">
                <a16:creationId xmlns:a16="http://schemas.microsoft.com/office/drawing/2014/main" id="{7BFD6C1F-0252-B62D-A2F1-AE67235FB3CD}"/>
              </a:ext>
            </a:extLst>
          </p:cNvPr>
          <p:cNvSpPr/>
          <p:nvPr/>
        </p:nvSpPr>
        <p:spPr>
          <a:xfrm rot="5400000">
            <a:off x="5774861" y="-603006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209">
            <a:extLst>
              <a:ext uri="{FF2B5EF4-FFF2-40B4-BE49-F238E27FC236}">
                <a16:creationId xmlns:a16="http://schemas.microsoft.com/office/drawing/2014/main" id="{B4C1BC1F-D412-EAF0-2FF4-F34FDFDA602B}"/>
              </a:ext>
            </a:extLst>
          </p:cNvPr>
          <p:cNvSpPr/>
          <p:nvPr/>
        </p:nvSpPr>
        <p:spPr>
          <a:xfrm>
            <a:off x="4307163" y="1909525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Clean house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E645F78-3F09-CC52-8999-830672FCB89E}"/>
              </a:ext>
            </a:extLst>
          </p:cNvPr>
          <p:cNvSpPr/>
          <p:nvPr/>
        </p:nvSpPr>
        <p:spPr>
          <a:xfrm>
            <a:off x="3556878" y="1776827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E64F3A-FE46-5234-ACF8-B290D8115E61}"/>
              </a:ext>
            </a:extLst>
          </p:cNvPr>
          <p:cNvSpPr/>
          <p:nvPr/>
        </p:nvSpPr>
        <p:spPr>
          <a:xfrm>
            <a:off x="3622103" y="1840654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2 </a:t>
            </a:r>
          </a:p>
        </p:txBody>
      </p:sp>
      <p:sp>
        <p:nvSpPr>
          <p:cNvPr id="42" name="Rectangle: Rounded Corners 198">
            <a:extLst>
              <a:ext uri="{FF2B5EF4-FFF2-40B4-BE49-F238E27FC236}">
                <a16:creationId xmlns:a16="http://schemas.microsoft.com/office/drawing/2014/main" id="{D6400BE9-53BE-785E-6EF0-C949B68D9455}"/>
              </a:ext>
            </a:extLst>
          </p:cNvPr>
          <p:cNvSpPr/>
          <p:nvPr/>
        </p:nvSpPr>
        <p:spPr>
          <a:xfrm rot="5400000">
            <a:off x="5774861" y="1279532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209">
            <a:extLst>
              <a:ext uri="{FF2B5EF4-FFF2-40B4-BE49-F238E27FC236}">
                <a16:creationId xmlns:a16="http://schemas.microsoft.com/office/drawing/2014/main" id="{EB1C0BB4-1645-0686-582A-D602DD0F0569}"/>
              </a:ext>
            </a:extLst>
          </p:cNvPr>
          <p:cNvSpPr/>
          <p:nvPr/>
        </p:nvSpPr>
        <p:spPr>
          <a:xfrm>
            <a:off x="4307163" y="3792063"/>
            <a:ext cx="3529147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Personalization and segmentation are not just nice-to-haves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E8B0658-70CC-D9DB-71AA-F1D95AEC9BC3}"/>
              </a:ext>
            </a:extLst>
          </p:cNvPr>
          <p:cNvSpPr/>
          <p:nvPr/>
        </p:nvSpPr>
        <p:spPr>
          <a:xfrm>
            <a:off x="3556878" y="3659365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E3937C-0919-51F1-0E4B-069C73DD31B3}"/>
              </a:ext>
            </a:extLst>
          </p:cNvPr>
          <p:cNvSpPr/>
          <p:nvPr/>
        </p:nvSpPr>
        <p:spPr>
          <a:xfrm>
            <a:off x="3622103" y="3723192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4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BC267C-93E9-EE56-AC47-6089AC1AA0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92" y="513706"/>
            <a:ext cx="62818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0" grpId="0"/>
      <p:bldP spid="65" grpId="0" animBg="1"/>
      <p:bldP spid="67" grpId="0" animBg="1"/>
      <p:bldP spid="30" grpId="0" animBg="1"/>
      <p:bldP spid="31" grpId="0"/>
      <p:bldP spid="32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BE3D9A07-C5CF-905B-5C66-024B7AD8AB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2" b="920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3533B-A101-2E5F-DC14-94683AD06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"/>
            <a:ext cx="9144000" cy="5142643"/>
          </a:xfrm>
          <a:prstGeom prst="rect">
            <a:avLst/>
          </a:prstGeom>
        </p:spPr>
      </p:pic>
      <p:sp>
        <p:nvSpPr>
          <p:cNvPr id="174" name="Google Shape;174;p15"/>
          <p:cNvSpPr txBox="1"/>
          <p:nvPr/>
        </p:nvSpPr>
        <p:spPr>
          <a:xfrm>
            <a:off x="687146" y="1367103"/>
            <a:ext cx="18156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2800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Pro Tip</a:t>
            </a:r>
            <a:endParaRPr sz="1100" b="0" i="0" u="none" strike="noStrike" cap="none" dirty="0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5" name="Google Shape;175;p15" descr="logo-cq-white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450482" y="4451959"/>
            <a:ext cx="1440703" cy="30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5"/>
          <p:cNvSpPr txBox="1"/>
          <p:nvPr/>
        </p:nvSpPr>
        <p:spPr>
          <a:xfrm>
            <a:off x="687146" y="3052365"/>
            <a:ext cx="49762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Only pay for contacts you email</a:t>
            </a:r>
            <a:endParaRPr sz="2000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Better yet, set up a workflow!</a:t>
            </a:r>
            <a:endParaRPr sz="2000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174;p15">
            <a:extLst>
              <a:ext uri="{FF2B5EF4-FFF2-40B4-BE49-F238E27FC236}">
                <a16:creationId xmlns:a16="http://schemas.microsoft.com/office/drawing/2014/main" id="{A08B326F-3C0C-21D5-4AD7-9D32A93A583D}"/>
              </a:ext>
            </a:extLst>
          </p:cNvPr>
          <p:cNvSpPr txBox="1"/>
          <p:nvPr/>
        </p:nvSpPr>
        <p:spPr>
          <a:xfrm>
            <a:off x="687146" y="2345143"/>
            <a:ext cx="607744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36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Save on marketing contacts</a:t>
            </a:r>
            <a:endParaRPr sz="1400" b="1" i="0" u="none" strike="noStrike" cap="none" dirty="0">
              <a:solidFill>
                <a:schemeClr val="tx1"/>
              </a:solidFill>
              <a:sym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C2E99-1CA6-81D0-E9A3-A35CD271A1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32" y="724541"/>
            <a:ext cx="688896" cy="7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f3f3a3b371_0_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learn-cooperation-hand-group-holding-femal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1" b="10007"/>
          <a:stretch>
            <a:fillRect/>
          </a:stretch>
        </p:blipFill>
        <p:spPr>
          <a:xfrm>
            <a:off x="-22860" y="12700"/>
            <a:ext cx="9166225" cy="5141595"/>
          </a:xfrm>
          <a:prstGeom prst="rect">
            <a:avLst/>
          </a:prstGeom>
        </p:spPr>
      </p:pic>
      <p:sp>
        <p:nvSpPr>
          <p:cNvPr id="232" name="Google Shape;232;gf3f3a3b371_0_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4284B">
                  <a:alpha val="0"/>
                </a:srgbClr>
              </a:gs>
              <a:gs pos="90000">
                <a:schemeClr val="dk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3" name="Google Shape;233;gf3f3a3b371_0_15"/>
          <p:cNvSpPr/>
          <p:nvPr/>
        </p:nvSpPr>
        <p:spPr>
          <a:xfrm>
            <a:off x="0" y="5612"/>
            <a:ext cx="9144000" cy="5143500"/>
          </a:xfrm>
          <a:prstGeom prst="rect">
            <a:avLst/>
          </a:prstGeom>
          <a:solidFill>
            <a:srgbClr val="56213D">
              <a:alpha val="6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gf3f3a3b371_0_15"/>
          <p:cNvSpPr/>
          <p:nvPr/>
        </p:nvSpPr>
        <p:spPr>
          <a:xfrm flipH="1">
            <a:off x="-1" y="2793091"/>
            <a:ext cx="9144000" cy="460500"/>
          </a:xfrm>
          <a:prstGeom prst="rect">
            <a:avLst/>
          </a:prstGeom>
          <a:gradFill>
            <a:gsLst>
              <a:gs pos="0">
                <a:srgbClr val="F99D24"/>
              </a:gs>
              <a:gs pos="100000">
                <a:srgbClr val="BA49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5" name="Google Shape;235;gf3f3a3b371_0_15"/>
          <p:cNvSpPr txBox="1"/>
          <p:nvPr/>
        </p:nvSpPr>
        <p:spPr>
          <a:xfrm>
            <a:off x="876693" y="1444477"/>
            <a:ext cx="7381188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/>
              <a:buNone/>
            </a:pPr>
            <a:r>
              <a:rPr lang="en-US" sz="54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4. Workflows are your friend (really)</a:t>
            </a:r>
            <a:endParaRPr sz="54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6" name="Google Shape;236;gf3f3a3b371_0_15"/>
          <p:cNvSpPr/>
          <p:nvPr/>
        </p:nvSpPr>
        <p:spPr>
          <a:xfrm rot="10800000">
            <a:off x="4175540" y="4060500"/>
            <a:ext cx="792900" cy="1083000"/>
          </a:xfrm>
          <a:prstGeom prst="round2SameRect">
            <a:avLst>
              <a:gd name="adj1" fmla="val 0"/>
              <a:gd name="adj2" fmla="val 19048"/>
            </a:avLst>
          </a:prstGeom>
          <a:gradFill>
            <a:gsLst>
              <a:gs pos="0">
                <a:srgbClr val="D8D8D8"/>
              </a:gs>
              <a:gs pos="3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  <a:effectLst>
            <a:outerShdw blurRad="1016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8" name="Google Shape;238;gf3f3a3b371_0_15" descr="logo-cq-white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442616" y="4511117"/>
            <a:ext cx="1407930" cy="29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9750" y="4232275"/>
            <a:ext cx="434975" cy="4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iness-team-working-new-business-plan-with-modern-digital-computer-with-copyspace">
            <a:extLst>
              <a:ext uri="{FF2B5EF4-FFF2-40B4-BE49-F238E27FC236}">
                <a16:creationId xmlns:a16="http://schemas.microsoft.com/office/drawing/2014/main" id="{9EFE39A0-2CBD-A709-B01B-651521BA9D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4" name="Google Shape;244;gf3f3a3b371_0_53"/>
          <p:cNvPicPr preferRelativeResize="0"/>
          <p:nvPr/>
        </p:nvPicPr>
        <p:blipFill>
          <a:blip r:embed="rId4"/>
          <a:srcRect l="25710" r="30718"/>
          <a:stretch>
            <a:fillRect/>
          </a:stretch>
        </p:blipFill>
        <p:spPr>
          <a:xfrm>
            <a:off x="3250565" y="229235"/>
            <a:ext cx="2643505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usiness-team-working-new-business-plan-with-modern-digital-computer-with-copyspace">
            <a:extLst>
              <a:ext uri="{FF2B5EF4-FFF2-40B4-BE49-F238E27FC236}">
                <a16:creationId xmlns:a16="http://schemas.microsoft.com/office/drawing/2014/main" id="{65E7395C-5128-E9E2-C3CD-E3500AB3D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D2DB395-B2FB-136A-C61C-EE7B9CA4C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010" y="1271614"/>
            <a:ext cx="7885977" cy="3642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EE8F62-8DD0-0424-61F9-624BA451F561}"/>
              </a:ext>
            </a:extLst>
          </p:cNvPr>
          <p:cNvSpPr txBox="1"/>
          <p:nvPr/>
        </p:nvSpPr>
        <p:spPr>
          <a:xfrm>
            <a:off x="4077092" y="1450106"/>
            <a:ext cx="989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venir Book" panose="02000503020000020003" pitchFamily="2" charset="0"/>
              </a:rPr>
              <a:t>Subscription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FA8D5-B808-FBDD-941D-848C2217EB06}"/>
              </a:ext>
            </a:extLst>
          </p:cNvPr>
          <p:cNvSpPr txBox="1"/>
          <p:nvPr/>
        </p:nvSpPr>
        <p:spPr>
          <a:xfrm>
            <a:off x="4077092" y="1993380"/>
            <a:ext cx="989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venir Book" panose="02000503020000020003" pitchFamily="2" charset="0"/>
              </a:rPr>
              <a:t>Automation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9C89D-8620-2675-3F64-7FE847F89AC4}"/>
              </a:ext>
            </a:extLst>
          </p:cNvPr>
          <p:cNvSpPr txBox="1"/>
          <p:nvPr/>
        </p:nvSpPr>
        <p:spPr>
          <a:xfrm>
            <a:off x="4077092" y="2576154"/>
            <a:ext cx="989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venir Book" panose="02000503020000020003" pitchFamily="2" charset="0"/>
              </a:rPr>
              <a:t>Emails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93204-29E7-4BBF-2CDC-B7CBC03B6F64}"/>
              </a:ext>
            </a:extLst>
          </p:cNvPr>
          <p:cNvSpPr txBox="1"/>
          <p:nvPr/>
        </p:nvSpPr>
        <p:spPr>
          <a:xfrm>
            <a:off x="4077092" y="3073660"/>
            <a:ext cx="989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venir Book" panose="02000503020000020003" pitchFamily="2" charset="0"/>
              </a:rPr>
              <a:t>Workflow Enrollment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12739-C96C-AEA1-F763-7AD3B17CFB73}"/>
              </a:ext>
            </a:extLst>
          </p:cNvPr>
          <p:cNvSpPr txBox="1"/>
          <p:nvPr/>
        </p:nvSpPr>
        <p:spPr>
          <a:xfrm>
            <a:off x="4077092" y="3745293"/>
            <a:ext cx="989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venir Book" panose="02000503020000020003" pitchFamily="2" charset="0"/>
              </a:rPr>
              <a:t>Exit Criteria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368B4-E25F-66BF-11E0-1C23F6A3C43F}"/>
              </a:ext>
            </a:extLst>
          </p:cNvPr>
          <p:cNvSpPr txBox="1"/>
          <p:nvPr/>
        </p:nvSpPr>
        <p:spPr>
          <a:xfrm>
            <a:off x="4077092" y="4295882"/>
            <a:ext cx="989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venir Book" panose="02000503020000020003" pitchFamily="2" charset="0"/>
              </a:rPr>
              <a:t>Tracking Replies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AD511-CA19-45B7-A0FB-1077E3F16DB2}"/>
              </a:ext>
            </a:extLst>
          </p:cNvPr>
          <p:cNvSpPr txBox="1"/>
          <p:nvPr/>
        </p:nvSpPr>
        <p:spPr>
          <a:xfrm>
            <a:off x="986024" y="1425981"/>
            <a:ext cx="2493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Marketing Hub Pro or Enterprise 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3A7B9D-E879-BC87-B262-DBCC6E4166DB}"/>
              </a:ext>
            </a:extLst>
          </p:cNvPr>
          <p:cNvSpPr txBox="1"/>
          <p:nvPr/>
        </p:nvSpPr>
        <p:spPr>
          <a:xfrm>
            <a:off x="5644993" y="1430263"/>
            <a:ext cx="224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Sales Hub Pro or Enterprise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3FFDA0-8A2C-7136-B00E-2AD8E32CC57C}"/>
              </a:ext>
            </a:extLst>
          </p:cNvPr>
          <p:cNvSpPr txBox="1"/>
          <p:nvPr/>
        </p:nvSpPr>
        <p:spPr>
          <a:xfrm>
            <a:off x="1228075" y="2015968"/>
            <a:ext cx="224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Automate nurture emails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98044-9304-37A1-D614-A945959CD432}"/>
              </a:ext>
            </a:extLst>
          </p:cNvPr>
          <p:cNvSpPr txBox="1"/>
          <p:nvPr/>
        </p:nvSpPr>
        <p:spPr>
          <a:xfrm>
            <a:off x="1228075" y="2582851"/>
            <a:ext cx="224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Send marketing emails 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8D9954-C09E-1BA7-8CF3-B21B5376B8FD}"/>
              </a:ext>
            </a:extLst>
          </p:cNvPr>
          <p:cNvSpPr txBox="1"/>
          <p:nvPr/>
        </p:nvSpPr>
        <p:spPr>
          <a:xfrm>
            <a:off x="697584" y="3165031"/>
            <a:ext cx="2800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Automatic or manual triggers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07B1C3-33F7-282D-90E1-178AEE585F11}"/>
              </a:ext>
            </a:extLst>
          </p:cNvPr>
          <p:cNvSpPr txBox="1"/>
          <p:nvPr/>
        </p:nvSpPr>
        <p:spPr>
          <a:xfrm>
            <a:off x="677101" y="3746688"/>
            <a:ext cx="2800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Stays in workflow until exit criteria met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6CEBA8-6709-FF22-12FD-B54EA94639AC}"/>
              </a:ext>
            </a:extLst>
          </p:cNvPr>
          <p:cNvSpPr txBox="1"/>
          <p:nvPr/>
        </p:nvSpPr>
        <p:spPr>
          <a:xfrm>
            <a:off x="733716" y="4314094"/>
            <a:ext cx="2764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Replies </a:t>
            </a:r>
            <a:r>
              <a:rPr lang="en-US" sz="1200" b="1" u="sng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not</a:t>
            </a: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 tracked in contact record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E258EC-287A-BEF1-E6F3-332D58269C31}"/>
              </a:ext>
            </a:extLst>
          </p:cNvPr>
          <p:cNvSpPr txBox="1"/>
          <p:nvPr/>
        </p:nvSpPr>
        <p:spPr>
          <a:xfrm>
            <a:off x="5644993" y="2007620"/>
            <a:ext cx="224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Automate nurture emails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35F9A2-215D-6B76-CB2B-876CFA4E93E0}"/>
              </a:ext>
            </a:extLst>
          </p:cNvPr>
          <p:cNvSpPr txBox="1"/>
          <p:nvPr/>
        </p:nvSpPr>
        <p:spPr>
          <a:xfrm>
            <a:off x="5644993" y="2582851"/>
            <a:ext cx="224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Send sales emails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BEAB0F-0FA1-438E-E8EC-18892447CA37}"/>
              </a:ext>
            </a:extLst>
          </p:cNvPr>
          <p:cNvSpPr txBox="1"/>
          <p:nvPr/>
        </p:nvSpPr>
        <p:spPr>
          <a:xfrm>
            <a:off x="5644993" y="3168191"/>
            <a:ext cx="224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Manual enrollment only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EDD99B-43F6-3C09-5EA9-4246E4B1A95E}"/>
              </a:ext>
            </a:extLst>
          </p:cNvPr>
          <p:cNvSpPr txBox="1"/>
          <p:nvPr/>
        </p:nvSpPr>
        <p:spPr>
          <a:xfrm>
            <a:off x="5644994" y="3736251"/>
            <a:ext cx="2938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Automatically exits sequence after reply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EECEDE-D82B-3CB0-D73C-831330EEB66E}"/>
              </a:ext>
            </a:extLst>
          </p:cNvPr>
          <p:cNvSpPr txBox="1"/>
          <p:nvPr/>
        </p:nvSpPr>
        <p:spPr>
          <a:xfrm>
            <a:off x="5644993" y="4322377"/>
            <a:ext cx="2869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2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Replies tracked in contact record</a:t>
            </a:r>
            <a:endParaRPr lang="en-US" sz="1200" u="none" strike="noStrike" cap="none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B78868-2A33-253F-7D38-C9E0367CC499}"/>
              </a:ext>
            </a:extLst>
          </p:cNvPr>
          <p:cNvSpPr txBox="1"/>
          <p:nvPr/>
        </p:nvSpPr>
        <p:spPr>
          <a:xfrm>
            <a:off x="2238995" y="230002"/>
            <a:ext cx="4666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venir Black" panose="02000503020000020003" pitchFamily="2" charset="0"/>
                <a:ea typeface="+mn-ea"/>
              </a:rPr>
              <a:t>HubSpot Workflows vs. Sequences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2818A9-612B-611B-815F-B5B77061A839}"/>
              </a:ext>
            </a:extLst>
          </p:cNvPr>
          <p:cNvSpPr txBox="1"/>
          <p:nvPr/>
        </p:nvSpPr>
        <p:spPr>
          <a:xfrm>
            <a:off x="2157162" y="889374"/>
            <a:ext cx="136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rgbClr val="50233F"/>
                </a:solidFill>
              </a:rPr>
              <a:t>Workflows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A6A3EE-72D2-29D6-ED54-80AB68291C40}"/>
              </a:ext>
            </a:extLst>
          </p:cNvPr>
          <p:cNvSpPr txBox="1"/>
          <p:nvPr/>
        </p:nvSpPr>
        <p:spPr>
          <a:xfrm>
            <a:off x="5644993" y="891595"/>
            <a:ext cx="141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75B26"/>
                </a:solidFill>
              </a:rPr>
              <a:t>Sequences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198">
            <a:extLst>
              <a:ext uri="{FF2B5EF4-FFF2-40B4-BE49-F238E27FC236}">
                <a16:creationId xmlns:a16="http://schemas.microsoft.com/office/drawing/2014/main" id="{4642BABB-29E1-9CE4-3258-AE210D58BCEC}"/>
              </a:ext>
            </a:extLst>
          </p:cNvPr>
          <p:cNvSpPr/>
          <p:nvPr/>
        </p:nvSpPr>
        <p:spPr>
          <a:xfrm rot="5400000">
            <a:off x="5713825" y="-2082020"/>
            <a:ext cx="767063" cy="52280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3" name="Picture 292" descr="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0EFF681-688B-4DAB-869B-483BE480F7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" y="3176"/>
            <a:ext cx="3163519" cy="3768297"/>
          </a:xfrm>
          <a:custGeom>
            <a:avLst/>
            <a:gdLst>
              <a:gd name="connsiteX0" fmla="*/ 0 w 3163519"/>
              <a:gd name="connsiteY0" fmla="*/ 0 h 3768297"/>
              <a:gd name="connsiteX1" fmla="*/ 3163519 w 3163519"/>
              <a:gd name="connsiteY1" fmla="*/ 0 h 3768297"/>
              <a:gd name="connsiteX2" fmla="*/ 3163519 w 3163519"/>
              <a:gd name="connsiteY2" fmla="*/ 3138947 h 3768297"/>
              <a:gd name="connsiteX3" fmla="*/ 2534169 w 3163519"/>
              <a:gd name="connsiteY3" fmla="*/ 3768297 h 3768297"/>
              <a:gd name="connsiteX4" fmla="*/ 0 w 3163519"/>
              <a:gd name="connsiteY4" fmla="*/ 3768297 h 376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519" h="3768297">
                <a:moveTo>
                  <a:pt x="0" y="0"/>
                </a:moveTo>
                <a:lnTo>
                  <a:pt x="3163519" y="0"/>
                </a:lnTo>
                <a:lnTo>
                  <a:pt x="3163519" y="3138947"/>
                </a:lnTo>
                <a:cubicBezTo>
                  <a:pt x="3163519" y="3486527"/>
                  <a:pt x="2881749" y="3768297"/>
                  <a:pt x="2534169" y="3768297"/>
                </a:cubicBezTo>
                <a:lnTo>
                  <a:pt x="0" y="3768297"/>
                </a:lnTo>
                <a:close/>
              </a:path>
            </a:pathLst>
          </a:custGeom>
        </p:spPr>
      </p:pic>
      <p:sp>
        <p:nvSpPr>
          <p:cNvPr id="290" name="Rectangle: Single Corner Rounded 289">
            <a:extLst>
              <a:ext uri="{FF2B5EF4-FFF2-40B4-BE49-F238E27FC236}">
                <a16:creationId xmlns:a16="http://schemas.microsoft.com/office/drawing/2014/main" id="{BB49788D-C786-47D7-831C-5579E2E6A567}"/>
              </a:ext>
            </a:extLst>
          </p:cNvPr>
          <p:cNvSpPr/>
          <p:nvPr/>
        </p:nvSpPr>
        <p:spPr>
          <a:xfrm rot="10800000" flipH="1">
            <a:off x="2" y="-2"/>
            <a:ext cx="3163519" cy="3768297"/>
          </a:xfrm>
          <a:prstGeom prst="round1Rect">
            <a:avLst>
              <a:gd name="adj" fmla="val 19894"/>
            </a:avLst>
          </a:prstGeom>
          <a:solidFill>
            <a:srgbClr val="56213D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Avenir Book" panose="020B0503020203020204" pitchFamily="34" charset="-78"/>
              <a:cs typeface="Avenir Book" panose="020B0503020203020204" pitchFamily="34" charset="-78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106724-83A9-4E92-8E4E-99757F2D75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106724-83A9-4E92-8E4E-99757F2D7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5E0BCC2-C00C-4FD2-80F8-5081A955F770}"/>
              </a:ext>
            </a:extLst>
          </p:cNvPr>
          <p:cNvSpPr txBox="1"/>
          <p:nvPr/>
        </p:nvSpPr>
        <p:spPr>
          <a:xfrm>
            <a:off x="380757" y="1475415"/>
            <a:ext cx="2675133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Put it on autopilot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3A152EA-3D93-4F05-AA19-44B84736C09A}"/>
              </a:ext>
            </a:extLst>
          </p:cNvPr>
          <p:cNvCxnSpPr>
            <a:cxnSpLocks/>
          </p:cNvCxnSpPr>
          <p:nvPr/>
        </p:nvCxnSpPr>
        <p:spPr>
          <a:xfrm>
            <a:off x="414333" y="2849383"/>
            <a:ext cx="2231120" cy="0"/>
          </a:xfrm>
          <a:prstGeom prst="line">
            <a:avLst/>
          </a:prstGeom>
          <a:ln w="3175">
            <a:solidFill>
              <a:schemeClr val="bg1">
                <a:alpha val="2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363E7D43-4234-4541-9BB9-22AE763FB23C}"/>
              </a:ext>
            </a:extLst>
          </p:cNvPr>
          <p:cNvSpPr/>
          <p:nvPr/>
        </p:nvSpPr>
        <p:spPr>
          <a:xfrm>
            <a:off x="4307164" y="351017"/>
            <a:ext cx="4179269" cy="3634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Assign incoming leads to sales reps</a:t>
            </a:r>
          </a:p>
        </p:txBody>
      </p:sp>
      <p:pic>
        <p:nvPicPr>
          <p:cNvPr id="289" name="Picture 2" descr="Clarity Quest">
            <a:extLst>
              <a:ext uri="{FF2B5EF4-FFF2-40B4-BE49-F238E27FC236}">
                <a16:creationId xmlns:a16="http://schemas.microsoft.com/office/drawing/2014/main" id="{0A660A12-D6B5-4400-BECF-B6D9AEA3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91" y="4445037"/>
            <a:ext cx="1660173" cy="3929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AEB74464-AD0A-40B3-8D48-1FF286D22333}"/>
              </a:ext>
            </a:extLst>
          </p:cNvPr>
          <p:cNvSpPr/>
          <p:nvPr/>
        </p:nvSpPr>
        <p:spPr>
          <a:xfrm>
            <a:off x="385229" y="2825107"/>
            <a:ext cx="653146" cy="642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DAF6FB-810F-619C-E3D6-CE505AF272CD}"/>
              </a:ext>
            </a:extLst>
          </p:cNvPr>
          <p:cNvSpPr/>
          <p:nvPr/>
        </p:nvSpPr>
        <p:spPr>
          <a:xfrm>
            <a:off x="3554994" y="205118"/>
            <a:ext cx="640080" cy="64008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C66E04C-F38B-A56A-A075-EC9EADA0FE4D}"/>
              </a:ext>
            </a:extLst>
          </p:cNvPr>
          <p:cNvSpPr/>
          <p:nvPr/>
        </p:nvSpPr>
        <p:spPr>
          <a:xfrm>
            <a:off x="3608755" y="257685"/>
            <a:ext cx="548640" cy="5486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1 </a:t>
            </a:r>
          </a:p>
        </p:txBody>
      </p:sp>
      <p:sp>
        <p:nvSpPr>
          <p:cNvPr id="58" name="Rectangle: Rounded Corners 198">
            <a:extLst>
              <a:ext uri="{FF2B5EF4-FFF2-40B4-BE49-F238E27FC236}">
                <a16:creationId xmlns:a16="http://schemas.microsoft.com/office/drawing/2014/main" id="{55FD0D76-9718-B683-A611-69C733E5B650}"/>
              </a:ext>
            </a:extLst>
          </p:cNvPr>
          <p:cNvSpPr/>
          <p:nvPr/>
        </p:nvSpPr>
        <p:spPr>
          <a:xfrm rot="5400000">
            <a:off x="5713825" y="-1262390"/>
            <a:ext cx="767063" cy="52280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: Rounded Corners 209">
            <a:extLst>
              <a:ext uri="{FF2B5EF4-FFF2-40B4-BE49-F238E27FC236}">
                <a16:creationId xmlns:a16="http://schemas.microsoft.com/office/drawing/2014/main" id="{6DA49776-9A1B-B169-B7A5-2E99AFAC380E}"/>
              </a:ext>
            </a:extLst>
          </p:cNvPr>
          <p:cNvSpPr/>
          <p:nvPr/>
        </p:nvSpPr>
        <p:spPr>
          <a:xfrm>
            <a:off x="4307164" y="1170647"/>
            <a:ext cx="4179269" cy="3634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Change lead status based on behavior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7586F3A-A9F6-2872-B529-63BB39186D51}"/>
              </a:ext>
            </a:extLst>
          </p:cNvPr>
          <p:cNvSpPr/>
          <p:nvPr/>
        </p:nvSpPr>
        <p:spPr>
          <a:xfrm>
            <a:off x="3554994" y="1024748"/>
            <a:ext cx="640080" cy="64008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126AEAC-4D6E-5FAE-6C5C-5121E2C2296C}"/>
              </a:ext>
            </a:extLst>
          </p:cNvPr>
          <p:cNvSpPr/>
          <p:nvPr/>
        </p:nvSpPr>
        <p:spPr>
          <a:xfrm>
            <a:off x="3608755" y="1077315"/>
            <a:ext cx="548640" cy="5486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2 </a:t>
            </a:r>
          </a:p>
        </p:txBody>
      </p:sp>
      <p:sp>
        <p:nvSpPr>
          <p:cNvPr id="62" name="Rectangle: Rounded Corners 198">
            <a:extLst>
              <a:ext uri="{FF2B5EF4-FFF2-40B4-BE49-F238E27FC236}">
                <a16:creationId xmlns:a16="http://schemas.microsoft.com/office/drawing/2014/main" id="{A14ACB94-4349-BDA6-0F20-D648050C7310}"/>
              </a:ext>
            </a:extLst>
          </p:cNvPr>
          <p:cNvSpPr/>
          <p:nvPr/>
        </p:nvSpPr>
        <p:spPr>
          <a:xfrm rot="5400000">
            <a:off x="5713825" y="-442760"/>
            <a:ext cx="767063" cy="52280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: Rounded Corners 209">
            <a:extLst>
              <a:ext uri="{FF2B5EF4-FFF2-40B4-BE49-F238E27FC236}">
                <a16:creationId xmlns:a16="http://schemas.microsoft.com/office/drawing/2014/main" id="{146BA7D7-FCED-E7DD-9B6E-81AD788D197B}"/>
              </a:ext>
            </a:extLst>
          </p:cNvPr>
          <p:cNvSpPr/>
          <p:nvPr/>
        </p:nvSpPr>
        <p:spPr>
          <a:xfrm>
            <a:off x="4307164" y="1990277"/>
            <a:ext cx="4179269" cy="3634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Set lead score notifications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0E948BA-2B98-76CD-6D5A-FA582ABD578A}"/>
              </a:ext>
            </a:extLst>
          </p:cNvPr>
          <p:cNvSpPr/>
          <p:nvPr/>
        </p:nvSpPr>
        <p:spPr>
          <a:xfrm>
            <a:off x="3554994" y="1844378"/>
            <a:ext cx="640080" cy="64008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E9FBFD3-F36A-D15C-C870-9036C7F7F1AF}"/>
              </a:ext>
            </a:extLst>
          </p:cNvPr>
          <p:cNvSpPr/>
          <p:nvPr/>
        </p:nvSpPr>
        <p:spPr>
          <a:xfrm>
            <a:off x="3608755" y="1896945"/>
            <a:ext cx="548640" cy="5486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3 </a:t>
            </a:r>
          </a:p>
        </p:txBody>
      </p:sp>
      <p:sp>
        <p:nvSpPr>
          <p:cNvPr id="68" name="Rectangle: Rounded Corners 198">
            <a:extLst>
              <a:ext uri="{FF2B5EF4-FFF2-40B4-BE49-F238E27FC236}">
                <a16:creationId xmlns:a16="http://schemas.microsoft.com/office/drawing/2014/main" id="{7A829C57-AAED-7EA4-36B3-4DD56BDEDC74}"/>
              </a:ext>
            </a:extLst>
          </p:cNvPr>
          <p:cNvSpPr/>
          <p:nvPr/>
        </p:nvSpPr>
        <p:spPr>
          <a:xfrm rot="5400000">
            <a:off x="5713825" y="376870"/>
            <a:ext cx="767063" cy="52280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: Rounded Corners 209">
            <a:extLst>
              <a:ext uri="{FF2B5EF4-FFF2-40B4-BE49-F238E27FC236}">
                <a16:creationId xmlns:a16="http://schemas.microsoft.com/office/drawing/2014/main" id="{49663831-6810-D009-4E4E-DD250A4807E6}"/>
              </a:ext>
            </a:extLst>
          </p:cNvPr>
          <p:cNvSpPr/>
          <p:nvPr/>
        </p:nvSpPr>
        <p:spPr>
          <a:xfrm>
            <a:off x="4307164" y="2809907"/>
            <a:ext cx="4179269" cy="3634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Assign follow up tasks (e.g., phone call)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2B923FB-EC93-54F3-D3D3-291BDF624F9F}"/>
              </a:ext>
            </a:extLst>
          </p:cNvPr>
          <p:cNvSpPr/>
          <p:nvPr/>
        </p:nvSpPr>
        <p:spPr>
          <a:xfrm>
            <a:off x="3554994" y="2664008"/>
            <a:ext cx="640080" cy="64008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79F429F-412B-F2B2-B09F-E28F670D8786}"/>
              </a:ext>
            </a:extLst>
          </p:cNvPr>
          <p:cNvSpPr/>
          <p:nvPr/>
        </p:nvSpPr>
        <p:spPr>
          <a:xfrm>
            <a:off x="3608755" y="2716575"/>
            <a:ext cx="548640" cy="5486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4 </a:t>
            </a:r>
          </a:p>
        </p:txBody>
      </p:sp>
      <p:sp>
        <p:nvSpPr>
          <p:cNvPr id="72" name="Rectangle: Rounded Corners 198">
            <a:extLst>
              <a:ext uri="{FF2B5EF4-FFF2-40B4-BE49-F238E27FC236}">
                <a16:creationId xmlns:a16="http://schemas.microsoft.com/office/drawing/2014/main" id="{A464577F-9B6B-DE7B-2D3B-9E19C7C15C86}"/>
              </a:ext>
            </a:extLst>
          </p:cNvPr>
          <p:cNvSpPr/>
          <p:nvPr/>
        </p:nvSpPr>
        <p:spPr>
          <a:xfrm rot="5400000">
            <a:off x="5713825" y="1196500"/>
            <a:ext cx="767063" cy="52280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: Rounded Corners 209">
            <a:extLst>
              <a:ext uri="{FF2B5EF4-FFF2-40B4-BE49-F238E27FC236}">
                <a16:creationId xmlns:a16="http://schemas.microsoft.com/office/drawing/2014/main" id="{6A93B088-D6B1-1B8A-697F-40A6AF4032FE}"/>
              </a:ext>
            </a:extLst>
          </p:cNvPr>
          <p:cNvSpPr/>
          <p:nvPr/>
        </p:nvSpPr>
        <p:spPr>
          <a:xfrm>
            <a:off x="4307164" y="3629537"/>
            <a:ext cx="4179269" cy="3634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Update fields (e.g., interest area)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BA2C700-B450-C463-E090-8C0DB2990D86}"/>
              </a:ext>
            </a:extLst>
          </p:cNvPr>
          <p:cNvSpPr/>
          <p:nvPr/>
        </p:nvSpPr>
        <p:spPr>
          <a:xfrm>
            <a:off x="3554994" y="3483638"/>
            <a:ext cx="640080" cy="64008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4E42FBC-4FBA-7645-480D-D3DEECB66992}"/>
              </a:ext>
            </a:extLst>
          </p:cNvPr>
          <p:cNvSpPr/>
          <p:nvPr/>
        </p:nvSpPr>
        <p:spPr>
          <a:xfrm>
            <a:off x="3608755" y="3536205"/>
            <a:ext cx="548640" cy="5486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5 </a:t>
            </a:r>
          </a:p>
        </p:txBody>
      </p:sp>
      <p:sp>
        <p:nvSpPr>
          <p:cNvPr id="76" name="Rectangle: Rounded Corners 198">
            <a:extLst>
              <a:ext uri="{FF2B5EF4-FFF2-40B4-BE49-F238E27FC236}">
                <a16:creationId xmlns:a16="http://schemas.microsoft.com/office/drawing/2014/main" id="{1EE9FA85-E8A0-AC58-7FC2-2A159F1A9A00}"/>
              </a:ext>
            </a:extLst>
          </p:cNvPr>
          <p:cNvSpPr/>
          <p:nvPr/>
        </p:nvSpPr>
        <p:spPr>
          <a:xfrm rot="5400000">
            <a:off x="5713825" y="2011701"/>
            <a:ext cx="767063" cy="522804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: Rounded Corners 209">
            <a:extLst>
              <a:ext uri="{FF2B5EF4-FFF2-40B4-BE49-F238E27FC236}">
                <a16:creationId xmlns:a16="http://schemas.microsoft.com/office/drawing/2014/main" id="{3C21430C-4772-1154-F861-8E8C30E3941A}"/>
              </a:ext>
            </a:extLst>
          </p:cNvPr>
          <p:cNvSpPr/>
          <p:nvPr/>
        </p:nvSpPr>
        <p:spPr>
          <a:xfrm>
            <a:off x="4307164" y="4444738"/>
            <a:ext cx="4276397" cy="3634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Establish new customer welcome sequences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5111FB8-464E-8DB8-115F-D442501BDFEA}"/>
              </a:ext>
            </a:extLst>
          </p:cNvPr>
          <p:cNvSpPr/>
          <p:nvPr/>
        </p:nvSpPr>
        <p:spPr>
          <a:xfrm>
            <a:off x="3554994" y="4298839"/>
            <a:ext cx="640080" cy="64008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611BD77-6DD7-636D-941A-D97911FE06D6}"/>
              </a:ext>
            </a:extLst>
          </p:cNvPr>
          <p:cNvSpPr/>
          <p:nvPr/>
        </p:nvSpPr>
        <p:spPr>
          <a:xfrm>
            <a:off x="3608755" y="4351406"/>
            <a:ext cx="548640" cy="5486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6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BB11B6-70D9-81BA-FB3A-619D8357A622}"/>
              </a:ext>
            </a:extLst>
          </p:cNvPr>
          <p:cNvGrpSpPr>
            <a:grpSpLocks noChangeAspect="1"/>
          </p:cNvGrpSpPr>
          <p:nvPr/>
        </p:nvGrpSpPr>
        <p:grpSpPr>
          <a:xfrm>
            <a:off x="477210" y="612575"/>
            <a:ext cx="653573" cy="548640"/>
            <a:chOff x="7010400" y="3652838"/>
            <a:chExt cx="346075" cy="290513"/>
          </a:xfrm>
          <a:solidFill>
            <a:schemeClr val="bg1"/>
          </a:solidFill>
        </p:grpSpPr>
        <p:sp>
          <p:nvSpPr>
            <p:cNvPr id="81" name="Freeform 67">
              <a:extLst>
                <a:ext uri="{FF2B5EF4-FFF2-40B4-BE49-F238E27FC236}">
                  <a16:creationId xmlns:a16="http://schemas.microsoft.com/office/drawing/2014/main" id="{7EA5BE58-508D-0240-B771-E6DB0240E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8513" y="3838575"/>
              <a:ext cx="60325" cy="58738"/>
            </a:xfrm>
            <a:custGeom>
              <a:avLst/>
              <a:gdLst>
                <a:gd name="T0" fmla="*/ 113 w 227"/>
                <a:gd name="T1" fmla="*/ 226 h 226"/>
                <a:gd name="T2" fmla="*/ 91 w 227"/>
                <a:gd name="T3" fmla="*/ 224 h 226"/>
                <a:gd name="T4" fmla="*/ 70 w 227"/>
                <a:gd name="T5" fmla="*/ 218 h 226"/>
                <a:gd name="T6" fmla="*/ 51 w 227"/>
                <a:gd name="T7" fmla="*/ 207 h 226"/>
                <a:gd name="T8" fmla="*/ 33 w 227"/>
                <a:gd name="T9" fmla="*/ 194 h 226"/>
                <a:gd name="T10" fmla="*/ 19 w 227"/>
                <a:gd name="T11" fmla="*/ 177 h 226"/>
                <a:gd name="T12" fmla="*/ 9 w 227"/>
                <a:gd name="T13" fmla="*/ 158 h 226"/>
                <a:gd name="T14" fmla="*/ 3 w 227"/>
                <a:gd name="T15" fmla="*/ 136 h 226"/>
                <a:gd name="T16" fmla="*/ 0 w 227"/>
                <a:gd name="T17" fmla="*/ 113 h 226"/>
                <a:gd name="T18" fmla="*/ 1 w 227"/>
                <a:gd name="T19" fmla="*/ 102 h 226"/>
                <a:gd name="T20" fmla="*/ 5 w 227"/>
                <a:gd name="T21" fmla="*/ 80 h 226"/>
                <a:gd name="T22" fmla="*/ 14 w 227"/>
                <a:gd name="T23" fmla="*/ 60 h 226"/>
                <a:gd name="T24" fmla="*/ 26 w 227"/>
                <a:gd name="T25" fmla="*/ 41 h 226"/>
                <a:gd name="T26" fmla="*/ 41 w 227"/>
                <a:gd name="T27" fmla="*/ 26 h 226"/>
                <a:gd name="T28" fmla="*/ 60 w 227"/>
                <a:gd name="T29" fmla="*/ 14 h 226"/>
                <a:gd name="T30" fmla="*/ 80 w 227"/>
                <a:gd name="T31" fmla="*/ 5 h 226"/>
                <a:gd name="T32" fmla="*/ 102 w 227"/>
                <a:gd name="T33" fmla="*/ 1 h 226"/>
                <a:gd name="T34" fmla="*/ 113 w 227"/>
                <a:gd name="T35" fmla="*/ 0 h 226"/>
                <a:gd name="T36" fmla="*/ 136 w 227"/>
                <a:gd name="T37" fmla="*/ 2 h 226"/>
                <a:gd name="T38" fmla="*/ 158 w 227"/>
                <a:gd name="T39" fmla="*/ 9 h 226"/>
                <a:gd name="T40" fmla="*/ 177 w 227"/>
                <a:gd name="T41" fmla="*/ 19 h 226"/>
                <a:gd name="T42" fmla="*/ 194 w 227"/>
                <a:gd name="T43" fmla="*/ 33 h 226"/>
                <a:gd name="T44" fmla="*/ 208 w 227"/>
                <a:gd name="T45" fmla="*/ 50 h 226"/>
                <a:gd name="T46" fmla="*/ 218 w 227"/>
                <a:gd name="T47" fmla="*/ 70 h 226"/>
                <a:gd name="T48" fmla="*/ 224 w 227"/>
                <a:gd name="T49" fmla="*/ 91 h 226"/>
                <a:gd name="T50" fmla="*/ 227 w 227"/>
                <a:gd name="T51" fmla="*/ 113 h 226"/>
                <a:gd name="T52" fmla="*/ 226 w 227"/>
                <a:gd name="T53" fmla="*/ 125 h 226"/>
                <a:gd name="T54" fmla="*/ 222 w 227"/>
                <a:gd name="T55" fmla="*/ 147 h 226"/>
                <a:gd name="T56" fmla="*/ 213 w 227"/>
                <a:gd name="T57" fmla="*/ 168 h 226"/>
                <a:gd name="T58" fmla="*/ 201 w 227"/>
                <a:gd name="T59" fmla="*/ 186 h 226"/>
                <a:gd name="T60" fmla="*/ 186 w 227"/>
                <a:gd name="T61" fmla="*/ 201 h 226"/>
                <a:gd name="T62" fmla="*/ 168 w 227"/>
                <a:gd name="T63" fmla="*/ 213 h 226"/>
                <a:gd name="T64" fmla="*/ 148 w 227"/>
                <a:gd name="T65" fmla="*/ 221 h 226"/>
                <a:gd name="T66" fmla="*/ 125 w 227"/>
                <a:gd name="T67" fmla="*/ 226 h 226"/>
                <a:gd name="T68" fmla="*/ 113 w 227"/>
                <a:gd name="T69" fmla="*/ 226 h 226"/>
                <a:gd name="T70" fmla="*/ 113 w 227"/>
                <a:gd name="T71" fmla="*/ 57 h 226"/>
                <a:gd name="T72" fmla="*/ 92 w 227"/>
                <a:gd name="T73" fmla="*/ 62 h 226"/>
                <a:gd name="T74" fmla="*/ 74 w 227"/>
                <a:gd name="T75" fmla="*/ 74 h 226"/>
                <a:gd name="T76" fmla="*/ 62 w 227"/>
                <a:gd name="T77" fmla="*/ 91 h 226"/>
                <a:gd name="T78" fmla="*/ 57 w 227"/>
                <a:gd name="T79" fmla="*/ 113 h 226"/>
                <a:gd name="T80" fmla="*/ 58 w 227"/>
                <a:gd name="T81" fmla="*/ 125 h 226"/>
                <a:gd name="T82" fmla="*/ 67 w 227"/>
                <a:gd name="T83" fmla="*/ 145 h 226"/>
                <a:gd name="T84" fmla="*/ 82 w 227"/>
                <a:gd name="T85" fmla="*/ 161 h 226"/>
                <a:gd name="T86" fmla="*/ 102 w 227"/>
                <a:gd name="T87" fmla="*/ 169 h 226"/>
                <a:gd name="T88" fmla="*/ 113 w 227"/>
                <a:gd name="T89" fmla="*/ 170 h 226"/>
                <a:gd name="T90" fmla="*/ 135 w 227"/>
                <a:gd name="T91" fmla="*/ 166 h 226"/>
                <a:gd name="T92" fmla="*/ 154 w 227"/>
                <a:gd name="T93" fmla="*/ 154 h 226"/>
                <a:gd name="T94" fmla="*/ 166 w 227"/>
                <a:gd name="T95" fmla="*/ 135 h 226"/>
                <a:gd name="T96" fmla="*/ 171 w 227"/>
                <a:gd name="T97" fmla="*/ 113 h 226"/>
                <a:gd name="T98" fmla="*/ 169 w 227"/>
                <a:gd name="T99" fmla="*/ 102 h 226"/>
                <a:gd name="T100" fmla="*/ 161 w 227"/>
                <a:gd name="T101" fmla="*/ 82 h 226"/>
                <a:gd name="T102" fmla="*/ 145 w 227"/>
                <a:gd name="T103" fmla="*/ 67 h 226"/>
                <a:gd name="T104" fmla="*/ 125 w 227"/>
                <a:gd name="T105" fmla="*/ 58 h 226"/>
                <a:gd name="T106" fmla="*/ 113 w 227"/>
                <a:gd name="T107" fmla="*/ 5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226">
                  <a:moveTo>
                    <a:pt x="113" y="226"/>
                  </a:moveTo>
                  <a:lnTo>
                    <a:pt x="113" y="226"/>
                  </a:lnTo>
                  <a:lnTo>
                    <a:pt x="102" y="226"/>
                  </a:lnTo>
                  <a:lnTo>
                    <a:pt x="91" y="224"/>
                  </a:lnTo>
                  <a:lnTo>
                    <a:pt x="80" y="221"/>
                  </a:lnTo>
                  <a:lnTo>
                    <a:pt x="70" y="218"/>
                  </a:lnTo>
                  <a:lnTo>
                    <a:pt x="60" y="213"/>
                  </a:lnTo>
                  <a:lnTo>
                    <a:pt x="51" y="207"/>
                  </a:lnTo>
                  <a:lnTo>
                    <a:pt x="41" y="201"/>
                  </a:lnTo>
                  <a:lnTo>
                    <a:pt x="33" y="194"/>
                  </a:lnTo>
                  <a:lnTo>
                    <a:pt x="26" y="186"/>
                  </a:lnTo>
                  <a:lnTo>
                    <a:pt x="19" y="177"/>
                  </a:lnTo>
                  <a:lnTo>
                    <a:pt x="14" y="168"/>
                  </a:lnTo>
                  <a:lnTo>
                    <a:pt x="9" y="158"/>
                  </a:lnTo>
                  <a:lnTo>
                    <a:pt x="5" y="147"/>
                  </a:lnTo>
                  <a:lnTo>
                    <a:pt x="3" y="136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02"/>
                  </a:lnTo>
                  <a:lnTo>
                    <a:pt x="3" y="91"/>
                  </a:lnTo>
                  <a:lnTo>
                    <a:pt x="5" y="80"/>
                  </a:lnTo>
                  <a:lnTo>
                    <a:pt x="9" y="70"/>
                  </a:lnTo>
                  <a:lnTo>
                    <a:pt x="14" y="60"/>
                  </a:lnTo>
                  <a:lnTo>
                    <a:pt x="19" y="50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51" y="19"/>
                  </a:lnTo>
                  <a:lnTo>
                    <a:pt x="60" y="14"/>
                  </a:lnTo>
                  <a:lnTo>
                    <a:pt x="70" y="9"/>
                  </a:lnTo>
                  <a:lnTo>
                    <a:pt x="80" y="5"/>
                  </a:lnTo>
                  <a:lnTo>
                    <a:pt x="91" y="2"/>
                  </a:lnTo>
                  <a:lnTo>
                    <a:pt x="102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5" y="1"/>
                  </a:lnTo>
                  <a:lnTo>
                    <a:pt x="136" y="2"/>
                  </a:lnTo>
                  <a:lnTo>
                    <a:pt x="148" y="5"/>
                  </a:lnTo>
                  <a:lnTo>
                    <a:pt x="158" y="9"/>
                  </a:lnTo>
                  <a:lnTo>
                    <a:pt x="168" y="14"/>
                  </a:lnTo>
                  <a:lnTo>
                    <a:pt x="177" y="19"/>
                  </a:lnTo>
                  <a:lnTo>
                    <a:pt x="186" y="26"/>
                  </a:lnTo>
                  <a:lnTo>
                    <a:pt x="194" y="33"/>
                  </a:lnTo>
                  <a:lnTo>
                    <a:pt x="201" y="41"/>
                  </a:lnTo>
                  <a:lnTo>
                    <a:pt x="208" y="50"/>
                  </a:lnTo>
                  <a:lnTo>
                    <a:pt x="213" y="60"/>
                  </a:lnTo>
                  <a:lnTo>
                    <a:pt x="218" y="70"/>
                  </a:lnTo>
                  <a:lnTo>
                    <a:pt x="222" y="80"/>
                  </a:lnTo>
                  <a:lnTo>
                    <a:pt x="224" y="91"/>
                  </a:lnTo>
                  <a:lnTo>
                    <a:pt x="226" y="102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6" y="125"/>
                  </a:lnTo>
                  <a:lnTo>
                    <a:pt x="224" y="136"/>
                  </a:lnTo>
                  <a:lnTo>
                    <a:pt x="222" y="147"/>
                  </a:lnTo>
                  <a:lnTo>
                    <a:pt x="218" y="158"/>
                  </a:lnTo>
                  <a:lnTo>
                    <a:pt x="213" y="168"/>
                  </a:lnTo>
                  <a:lnTo>
                    <a:pt x="208" y="177"/>
                  </a:lnTo>
                  <a:lnTo>
                    <a:pt x="201" y="186"/>
                  </a:lnTo>
                  <a:lnTo>
                    <a:pt x="194" y="194"/>
                  </a:lnTo>
                  <a:lnTo>
                    <a:pt x="186" y="201"/>
                  </a:lnTo>
                  <a:lnTo>
                    <a:pt x="177" y="207"/>
                  </a:lnTo>
                  <a:lnTo>
                    <a:pt x="168" y="213"/>
                  </a:lnTo>
                  <a:lnTo>
                    <a:pt x="158" y="218"/>
                  </a:lnTo>
                  <a:lnTo>
                    <a:pt x="148" y="221"/>
                  </a:lnTo>
                  <a:lnTo>
                    <a:pt x="136" y="224"/>
                  </a:lnTo>
                  <a:lnTo>
                    <a:pt x="125" y="226"/>
                  </a:lnTo>
                  <a:lnTo>
                    <a:pt x="113" y="226"/>
                  </a:lnTo>
                  <a:lnTo>
                    <a:pt x="113" y="226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02" y="58"/>
                  </a:lnTo>
                  <a:lnTo>
                    <a:pt x="92" y="62"/>
                  </a:lnTo>
                  <a:lnTo>
                    <a:pt x="82" y="67"/>
                  </a:lnTo>
                  <a:lnTo>
                    <a:pt x="74" y="74"/>
                  </a:lnTo>
                  <a:lnTo>
                    <a:pt x="67" y="82"/>
                  </a:lnTo>
                  <a:lnTo>
                    <a:pt x="62" y="91"/>
                  </a:lnTo>
                  <a:lnTo>
                    <a:pt x="58" y="10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8" y="125"/>
                  </a:lnTo>
                  <a:lnTo>
                    <a:pt x="62" y="135"/>
                  </a:lnTo>
                  <a:lnTo>
                    <a:pt x="67" y="145"/>
                  </a:lnTo>
                  <a:lnTo>
                    <a:pt x="74" y="154"/>
                  </a:lnTo>
                  <a:lnTo>
                    <a:pt x="82" y="161"/>
                  </a:lnTo>
                  <a:lnTo>
                    <a:pt x="92" y="166"/>
                  </a:lnTo>
                  <a:lnTo>
                    <a:pt x="102" y="169"/>
                  </a:lnTo>
                  <a:lnTo>
                    <a:pt x="113" y="170"/>
                  </a:lnTo>
                  <a:lnTo>
                    <a:pt x="113" y="170"/>
                  </a:lnTo>
                  <a:lnTo>
                    <a:pt x="125" y="169"/>
                  </a:lnTo>
                  <a:lnTo>
                    <a:pt x="135" y="166"/>
                  </a:lnTo>
                  <a:lnTo>
                    <a:pt x="145" y="161"/>
                  </a:lnTo>
                  <a:lnTo>
                    <a:pt x="154" y="154"/>
                  </a:lnTo>
                  <a:lnTo>
                    <a:pt x="161" y="145"/>
                  </a:lnTo>
                  <a:lnTo>
                    <a:pt x="166" y="135"/>
                  </a:lnTo>
                  <a:lnTo>
                    <a:pt x="169" y="125"/>
                  </a:lnTo>
                  <a:lnTo>
                    <a:pt x="171" y="113"/>
                  </a:lnTo>
                  <a:lnTo>
                    <a:pt x="171" y="113"/>
                  </a:lnTo>
                  <a:lnTo>
                    <a:pt x="169" y="102"/>
                  </a:lnTo>
                  <a:lnTo>
                    <a:pt x="166" y="91"/>
                  </a:lnTo>
                  <a:lnTo>
                    <a:pt x="161" y="82"/>
                  </a:lnTo>
                  <a:lnTo>
                    <a:pt x="154" y="74"/>
                  </a:lnTo>
                  <a:lnTo>
                    <a:pt x="145" y="67"/>
                  </a:lnTo>
                  <a:lnTo>
                    <a:pt x="135" y="62"/>
                  </a:lnTo>
                  <a:lnTo>
                    <a:pt x="125" y="58"/>
                  </a:lnTo>
                  <a:lnTo>
                    <a:pt x="113" y="57"/>
                  </a:lnTo>
                  <a:lnTo>
                    <a:pt x="11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68">
              <a:extLst>
                <a:ext uri="{FF2B5EF4-FFF2-40B4-BE49-F238E27FC236}">
                  <a16:creationId xmlns:a16="http://schemas.microsoft.com/office/drawing/2014/main" id="{8E07EE6C-E882-9A0B-7A86-B4B5BAC70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650" y="3792538"/>
              <a:ext cx="146050" cy="150813"/>
            </a:xfrm>
            <a:custGeom>
              <a:avLst/>
              <a:gdLst>
                <a:gd name="T0" fmla="*/ 196 w 556"/>
                <a:gd name="T1" fmla="*/ 562 h 567"/>
                <a:gd name="T2" fmla="*/ 184 w 556"/>
                <a:gd name="T3" fmla="*/ 493 h 567"/>
                <a:gd name="T4" fmla="*/ 101 w 556"/>
                <a:gd name="T5" fmla="*/ 484 h 567"/>
                <a:gd name="T6" fmla="*/ 79 w 556"/>
                <a:gd name="T7" fmla="*/ 487 h 567"/>
                <a:gd name="T8" fmla="*/ 4 w 556"/>
                <a:gd name="T9" fmla="*/ 376 h 567"/>
                <a:gd name="T10" fmla="*/ 3 w 556"/>
                <a:gd name="T11" fmla="*/ 349 h 567"/>
                <a:gd name="T12" fmla="*/ 52 w 556"/>
                <a:gd name="T13" fmla="*/ 299 h 567"/>
                <a:gd name="T14" fmla="*/ 15 w 556"/>
                <a:gd name="T15" fmla="*/ 230 h 567"/>
                <a:gd name="T16" fmla="*/ 0 w 556"/>
                <a:gd name="T17" fmla="*/ 201 h 567"/>
                <a:gd name="T18" fmla="*/ 66 w 556"/>
                <a:gd name="T19" fmla="*/ 84 h 567"/>
                <a:gd name="T20" fmla="*/ 93 w 556"/>
                <a:gd name="T21" fmla="*/ 80 h 567"/>
                <a:gd name="T22" fmla="*/ 171 w 556"/>
                <a:gd name="T23" fmla="*/ 80 h 567"/>
                <a:gd name="T24" fmla="*/ 189 w 556"/>
                <a:gd name="T25" fmla="*/ 12 h 567"/>
                <a:gd name="T26" fmla="*/ 326 w 556"/>
                <a:gd name="T27" fmla="*/ 0 h 567"/>
                <a:gd name="T28" fmla="*/ 350 w 556"/>
                <a:gd name="T29" fmla="*/ 12 h 567"/>
                <a:gd name="T30" fmla="*/ 368 w 556"/>
                <a:gd name="T31" fmla="*/ 79 h 567"/>
                <a:gd name="T32" fmla="*/ 463 w 556"/>
                <a:gd name="T33" fmla="*/ 79 h 567"/>
                <a:gd name="T34" fmla="*/ 492 w 556"/>
                <a:gd name="T35" fmla="*/ 88 h 567"/>
                <a:gd name="T36" fmla="*/ 556 w 556"/>
                <a:gd name="T37" fmla="*/ 206 h 567"/>
                <a:gd name="T38" fmla="*/ 542 w 556"/>
                <a:gd name="T39" fmla="*/ 230 h 567"/>
                <a:gd name="T40" fmla="*/ 504 w 556"/>
                <a:gd name="T41" fmla="*/ 300 h 567"/>
                <a:gd name="T42" fmla="*/ 552 w 556"/>
                <a:gd name="T43" fmla="*/ 350 h 567"/>
                <a:gd name="T44" fmla="*/ 551 w 556"/>
                <a:gd name="T45" fmla="*/ 376 h 567"/>
                <a:gd name="T46" fmla="*/ 476 w 556"/>
                <a:gd name="T47" fmla="*/ 487 h 567"/>
                <a:gd name="T48" fmla="*/ 414 w 556"/>
                <a:gd name="T49" fmla="*/ 462 h 567"/>
                <a:gd name="T50" fmla="*/ 354 w 556"/>
                <a:gd name="T51" fmla="*/ 539 h 567"/>
                <a:gd name="T52" fmla="*/ 337 w 556"/>
                <a:gd name="T53" fmla="*/ 565 h 567"/>
                <a:gd name="T54" fmla="*/ 297 w 556"/>
                <a:gd name="T55" fmla="*/ 473 h 567"/>
                <a:gd name="T56" fmla="*/ 305 w 556"/>
                <a:gd name="T57" fmla="*/ 454 h 567"/>
                <a:gd name="T58" fmla="*/ 359 w 556"/>
                <a:gd name="T59" fmla="*/ 429 h 567"/>
                <a:gd name="T60" fmla="*/ 398 w 556"/>
                <a:gd name="T61" fmla="*/ 401 h 567"/>
                <a:gd name="T62" fmla="*/ 424 w 556"/>
                <a:gd name="T63" fmla="*/ 402 h 567"/>
                <a:gd name="T64" fmla="*/ 450 w 556"/>
                <a:gd name="T65" fmla="*/ 348 h 567"/>
                <a:gd name="T66" fmla="*/ 444 w 556"/>
                <a:gd name="T67" fmla="*/ 323 h 567"/>
                <a:gd name="T68" fmla="*/ 448 w 556"/>
                <a:gd name="T69" fmla="*/ 264 h 567"/>
                <a:gd name="T70" fmla="*/ 446 w 556"/>
                <a:gd name="T71" fmla="*/ 227 h 567"/>
                <a:gd name="T72" fmla="*/ 460 w 556"/>
                <a:gd name="T73" fmla="*/ 145 h 567"/>
                <a:gd name="T74" fmla="*/ 406 w 556"/>
                <a:gd name="T75" fmla="*/ 167 h 567"/>
                <a:gd name="T76" fmla="*/ 384 w 556"/>
                <a:gd name="T77" fmla="*/ 154 h 567"/>
                <a:gd name="T78" fmla="*/ 314 w 556"/>
                <a:gd name="T79" fmla="*/ 118 h 567"/>
                <a:gd name="T80" fmla="*/ 298 w 556"/>
                <a:gd name="T81" fmla="*/ 98 h 567"/>
                <a:gd name="T82" fmla="*/ 241 w 556"/>
                <a:gd name="T83" fmla="*/ 98 h 567"/>
                <a:gd name="T84" fmla="*/ 226 w 556"/>
                <a:gd name="T85" fmla="*/ 118 h 567"/>
                <a:gd name="T86" fmla="*/ 157 w 556"/>
                <a:gd name="T87" fmla="*/ 160 h 567"/>
                <a:gd name="T88" fmla="*/ 137 w 556"/>
                <a:gd name="T89" fmla="*/ 168 h 567"/>
                <a:gd name="T90" fmla="*/ 99 w 556"/>
                <a:gd name="T91" fmla="*/ 212 h 567"/>
                <a:gd name="T92" fmla="*/ 113 w 556"/>
                <a:gd name="T93" fmla="*/ 231 h 567"/>
                <a:gd name="T94" fmla="*/ 108 w 556"/>
                <a:gd name="T95" fmla="*/ 283 h 567"/>
                <a:gd name="T96" fmla="*/ 114 w 556"/>
                <a:gd name="T97" fmla="*/ 332 h 567"/>
                <a:gd name="T98" fmla="*/ 99 w 556"/>
                <a:gd name="T99" fmla="*/ 354 h 567"/>
                <a:gd name="T100" fmla="*/ 132 w 556"/>
                <a:gd name="T101" fmla="*/ 400 h 567"/>
                <a:gd name="T102" fmla="*/ 157 w 556"/>
                <a:gd name="T103" fmla="*/ 406 h 567"/>
                <a:gd name="T104" fmla="*/ 221 w 556"/>
                <a:gd name="T105" fmla="*/ 447 h 567"/>
                <a:gd name="T106" fmla="*/ 240 w 556"/>
                <a:gd name="T107" fmla="*/ 46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6" h="567">
                  <a:moveTo>
                    <a:pt x="326" y="567"/>
                  </a:moveTo>
                  <a:lnTo>
                    <a:pt x="213" y="567"/>
                  </a:lnTo>
                  <a:lnTo>
                    <a:pt x="213" y="567"/>
                  </a:lnTo>
                  <a:lnTo>
                    <a:pt x="206" y="566"/>
                  </a:lnTo>
                  <a:lnTo>
                    <a:pt x="201" y="565"/>
                  </a:lnTo>
                  <a:lnTo>
                    <a:pt x="196" y="562"/>
                  </a:lnTo>
                  <a:lnTo>
                    <a:pt x="192" y="559"/>
                  </a:lnTo>
                  <a:lnTo>
                    <a:pt x="189" y="554"/>
                  </a:lnTo>
                  <a:lnTo>
                    <a:pt x="186" y="550"/>
                  </a:lnTo>
                  <a:lnTo>
                    <a:pt x="185" y="544"/>
                  </a:lnTo>
                  <a:lnTo>
                    <a:pt x="184" y="539"/>
                  </a:lnTo>
                  <a:lnTo>
                    <a:pt x="184" y="493"/>
                  </a:lnTo>
                  <a:lnTo>
                    <a:pt x="184" y="493"/>
                  </a:lnTo>
                  <a:lnTo>
                    <a:pt x="171" y="487"/>
                  </a:lnTo>
                  <a:lnTo>
                    <a:pt x="159" y="480"/>
                  </a:lnTo>
                  <a:lnTo>
                    <a:pt x="147" y="472"/>
                  </a:lnTo>
                  <a:lnTo>
                    <a:pt x="135" y="463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96" y="486"/>
                  </a:lnTo>
                  <a:lnTo>
                    <a:pt x="90" y="488"/>
                  </a:lnTo>
                  <a:lnTo>
                    <a:pt x="85" y="488"/>
                  </a:lnTo>
                  <a:lnTo>
                    <a:pt x="79" y="487"/>
                  </a:lnTo>
                  <a:lnTo>
                    <a:pt x="79" y="487"/>
                  </a:lnTo>
                  <a:lnTo>
                    <a:pt x="74" y="485"/>
                  </a:lnTo>
                  <a:lnTo>
                    <a:pt x="69" y="483"/>
                  </a:lnTo>
                  <a:lnTo>
                    <a:pt x="65" y="479"/>
                  </a:lnTo>
                  <a:lnTo>
                    <a:pt x="61" y="474"/>
                  </a:lnTo>
                  <a:lnTo>
                    <a:pt x="4" y="376"/>
                  </a:lnTo>
                  <a:lnTo>
                    <a:pt x="4" y="376"/>
                  </a:lnTo>
                  <a:lnTo>
                    <a:pt x="2" y="371"/>
                  </a:lnTo>
                  <a:lnTo>
                    <a:pt x="1" y="366"/>
                  </a:lnTo>
                  <a:lnTo>
                    <a:pt x="1" y="360"/>
                  </a:lnTo>
                  <a:lnTo>
                    <a:pt x="1" y="355"/>
                  </a:lnTo>
                  <a:lnTo>
                    <a:pt x="1" y="355"/>
                  </a:lnTo>
                  <a:lnTo>
                    <a:pt x="3" y="349"/>
                  </a:lnTo>
                  <a:lnTo>
                    <a:pt x="6" y="345"/>
                  </a:lnTo>
                  <a:lnTo>
                    <a:pt x="11" y="341"/>
                  </a:lnTo>
                  <a:lnTo>
                    <a:pt x="16" y="338"/>
                  </a:lnTo>
                  <a:lnTo>
                    <a:pt x="54" y="314"/>
                  </a:lnTo>
                  <a:lnTo>
                    <a:pt x="54" y="314"/>
                  </a:lnTo>
                  <a:lnTo>
                    <a:pt x="52" y="299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68"/>
                  </a:lnTo>
                  <a:lnTo>
                    <a:pt x="54" y="252"/>
                  </a:lnTo>
                  <a:lnTo>
                    <a:pt x="15" y="230"/>
                  </a:lnTo>
                  <a:lnTo>
                    <a:pt x="15" y="230"/>
                  </a:lnTo>
                  <a:lnTo>
                    <a:pt x="10" y="227"/>
                  </a:lnTo>
                  <a:lnTo>
                    <a:pt x="5" y="223"/>
                  </a:lnTo>
                  <a:lnTo>
                    <a:pt x="2" y="217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201"/>
                  </a:lnTo>
                  <a:lnTo>
                    <a:pt x="1" y="196"/>
                  </a:lnTo>
                  <a:lnTo>
                    <a:pt x="3" y="191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71" y="81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82" y="78"/>
                  </a:lnTo>
                  <a:lnTo>
                    <a:pt x="88" y="79"/>
                  </a:lnTo>
                  <a:lnTo>
                    <a:pt x="93" y="80"/>
                  </a:lnTo>
                  <a:lnTo>
                    <a:pt x="98" y="82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47" y="95"/>
                  </a:lnTo>
                  <a:lnTo>
                    <a:pt x="159" y="87"/>
                  </a:lnTo>
                  <a:lnTo>
                    <a:pt x="171" y="80"/>
                  </a:lnTo>
                  <a:lnTo>
                    <a:pt x="184" y="74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5" y="23"/>
                  </a:lnTo>
                  <a:lnTo>
                    <a:pt x="186" y="17"/>
                  </a:lnTo>
                  <a:lnTo>
                    <a:pt x="189" y="12"/>
                  </a:lnTo>
                  <a:lnTo>
                    <a:pt x="192" y="8"/>
                  </a:lnTo>
                  <a:lnTo>
                    <a:pt x="196" y="4"/>
                  </a:lnTo>
                  <a:lnTo>
                    <a:pt x="201" y="2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32" y="0"/>
                  </a:lnTo>
                  <a:lnTo>
                    <a:pt x="337" y="2"/>
                  </a:lnTo>
                  <a:lnTo>
                    <a:pt x="342" y="4"/>
                  </a:lnTo>
                  <a:lnTo>
                    <a:pt x="346" y="8"/>
                  </a:lnTo>
                  <a:lnTo>
                    <a:pt x="350" y="12"/>
                  </a:lnTo>
                  <a:lnTo>
                    <a:pt x="352" y="17"/>
                  </a:lnTo>
                  <a:lnTo>
                    <a:pt x="354" y="23"/>
                  </a:lnTo>
                  <a:lnTo>
                    <a:pt x="354" y="29"/>
                  </a:lnTo>
                  <a:lnTo>
                    <a:pt x="354" y="73"/>
                  </a:lnTo>
                  <a:lnTo>
                    <a:pt x="354" y="73"/>
                  </a:lnTo>
                  <a:lnTo>
                    <a:pt x="368" y="79"/>
                  </a:lnTo>
                  <a:lnTo>
                    <a:pt x="383" y="86"/>
                  </a:lnTo>
                  <a:lnTo>
                    <a:pt x="398" y="95"/>
                  </a:lnTo>
                  <a:lnTo>
                    <a:pt x="414" y="105"/>
                  </a:lnTo>
                  <a:lnTo>
                    <a:pt x="458" y="82"/>
                  </a:lnTo>
                  <a:lnTo>
                    <a:pt x="458" y="82"/>
                  </a:lnTo>
                  <a:lnTo>
                    <a:pt x="463" y="79"/>
                  </a:lnTo>
                  <a:lnTo>
                    <a:pt x="468" y="78"/>
                  </a:lnTo>
                  <a:lnTo>
                    <a:pt x="474" y="78"/>
                  </a:lnTo>
                  <a:lnTo>
                    <a:pt x="479" y="79"/>
                  </a:lnTo>
                  <a:lnTo>
                    <a:pt x="484" y="81"/>
                  </a:lnTo>
                  <a:lnTo>
                    <a:pt x="488" y="84"/>
                  </a:lnTo>
                  <a:lnTo>
                    <a:pt x="492" y="88"/>
                  </a:lnTo>
                  <a:lnTo>
                    <a:pt x="495" y="92"/>
                  </a:lnTo>
                  <a:lnTo>
                    <a:pt x="553" y="191"/>
                  </a:lnTo>
                  <a:lnTo>
                    <a:pt x="553" y="191"/>
                  </a:lnTo>
                  <a:lnTo>
                    <a:pt x="555" y="196"/>
                  </a:lnTo>
                  <a:lnTo>
                    <a:pt x="556" y="201"/>
                  </a:lnTo>
                  <a:lnTo>
                    <a:pt x="556" y="206"/>
                  </a:lnTo>
                  <a:lnTo>
                    <a:pt x="555" y="212"/>
                  </a:lnTo>
                  <a:lnTo>
                    <a:pt x="555" y="212"/>
                  </a:lnTo>
                  <a:lnTo>
                    <a:pt x="553" y="217"/>
                  </a:lnTo>
                  <a:lnTo>
                    <a:pt x="551" y="223"/>
                  </a:lnTo>
                  <a:lnTo>
                    <a:pt x="547" y="227"/>
                  </a:lnTo>
                  <a:lnTo>
                    <a:pt x="542" y="230"/>
                  </a:lnTo>
                  <a:lnTo>
                    <a:pt x="503" y="252"/>
                  </a:lnTo>
                  <a:lnTo>
                    <a:pt x="503" y="252"/>
                  </a:lnTo>
                  <a:lnTo>
                    <a:pt x="504" y="268"/>
                  </a:lnTo>
                  <a:lnTo>
                    <a:pt x="505" y="283"/>
                  </a:lnTo>
                  <a:lnTo>
                    <a:pt x="505" y="283"/>
                  </a:lnTo>
                  <a:lnTo>
                    <a:pt x="504" y="300"/>
                  </a:lnTo>
                  <a:lnTo>
                    <a:pt x="502" y="315"/>
                  </a:lnTo>
                  <a:lnTo>
                    <a:pt x="541" y="338"/>
                  </a:lnTo>
                  <a:lnTo>
                    <a:pt x="541" y="338"/>
                  </a:lnTo>
                  <a:lnTo>
                    <a:pt x="546" y="341"/>
                  </a:lnTo>
                  <a:lnTo>
                    <a:pt x="549" y="345"/>
                  </a:lnTo>
                  <a:lnTo>
                    <a:pt x="552" y="350"/>
                  </a:lnTo>
                  <a:lnTo>
                    <a:pt x="554" y="355"/>
                  </a:lnTo>
                  <a:lnTo>
                    <a:pt x="554" y="355"/>
                  </a:lnTo>
                  <a:lnTo>
                    <a:pt x="555" y="360"/>
                  </a:lnTo>
                  <a:lnTo>
                    <a:pt x="555" y="366"/>
                  </a:lnTo>
                  <a:lnTo>
                    <a:pt x="554" y="371"/>
                  </a:lnTo>
                  <a:lnTo>
                    <a:pt x="551" y="376"/>
                  </a:lnTo>
                  <a:lnTo>
                    <a:pt x="493" y="474"/>
                  </a:lnTo>
                  <a:lnTo>
                    <a:pt x="493" y="474"/>
                  </a:lnTo>
                  <a:lnTo>
                    <a:pt x="490" y="479"/>
                  </a:lnTo>
                  <a:lnTo>
                    <a:pt x="486" y="482"/>
                  </a:lnTo>
                  <a:lnTo>
                    <a:pt x="481" y="485"/>
                  </a:lnTo>
                  <a:lnTo>
                    <a:pt x="476" y="487"/>
                  </a:lnTo>
                  <a:lnTo>
                    <a:pt x="471" y="488"/>
                  </a:lnTo>
                  <a:lnTo>
                    <a:pt x="466" y="488"/>
                  </a:lnTo>
                  <a:lnTo>
                    <a:pt x="460" y="487"/>
                  </a:lnTo>
                  <a:lnTo>
                    <a:pt x="455" y="485"/>
                  </a:lnTo>
                  <a:lnTo>
                    <a:pt x="414" y="462"/>
                  </a:lnTo>
                  <a:lnTo>
                    <a:pt x="414" y="462"/>
                  </a:lnTo>
                  <a:lnTo>
                    <a:pt x="398" y="472"/>
                  </a:lnTo>
                  <a:lnTo>
                    <a:pt x="382" y="480"/>
                  </a:lnTo>
                  <a:lnTo>
                    <a:pt x="368" y="488"/>
                  </a:lnTo>
                  <a:lnTo>
                    <a:pt x="354" y="493"/>
                  </a:lnTo>
                  <a:lnTo>
                    <a:pt x="354" y="539"/>
                  </a:lnTo>
                  <a:lnTo>
                    <a:pt x="354" y="539"/>
                  </a:lnTo>
                  <a:lnTo>
                    <a:pt x="354" y="544"/>
                  </a:lnTo>
                  <a:lnTo>
                    <a:pt x="352" y="550"/>
                  </a:lnTo>
                  <a:lnTo>
                    <a:pt x="350" y="554"/>
                  </a:lnTo>
                  <a:lnTo>
                    <a:pt x="346" y="559"/>
                  </a:lnTo>
                  <a:lnTo>
                    <a:pt x="342" y="562"/>
                  </a:lnTo>
                  <a:lnTo>
                    <a:pt x="337" y="565"/>
                  </a:lnTo>
                  <a:lnTo>
                    <a:pt x="332" y="566"/>
                  </a:lnTo>
                  <a:lnTo>
                    <a:pt x="326" y="567"/>
                  </a:lnTo>
                  <a:lnTo>
                    <a:pt x="326" y="567"/>
                  </a:lnTo>
                  <a:close/>
                  <a:moveTo>
                    <a:pt x="241" y="510"/>
                  </a:moveTo>
                  <a:lnTo>
                    <a:pt x="297" y="510"/>
                  </a:lnTo>
                  <a:lnTo>
                    <a:pt x="297" y="473"/>
                  </a:lnTo>
                  <a:lnTo>
                    <a:pt x="297" y="473"/>
                  </a:lnTo>
                  <a:lnTo>
                    <a:pt x="298" y="469"/>
                  </a:lnTo>
                  <a:lnTo>
                    <a:pt x="299" y="465"/>
                  </a:lnTo>
                  <a:lnTo>
                    <a:pt x="300" y="461"/>
                  </a:lnTo>
                  <a:lnTo>
                    <a:pt x="303" y="457"/>
                  </a:lnTo>
                  <a:lnTo>
                    <a:pt x="305" y="454"/>
                  </a:lnTo>
                  <a:lnTo>
                    <a:pt x="309" y="451"/>
                  </a:lnTo>
                  <a:lnTo>
                    <a:pt x="314" y="448"/>
                  </a:lnTo>
                  <a:lnTo>
                    <a:pt x="318" y="447"/>
                  </a:lnTo>
                  <a:lnTo>
                    <a:pt x="318" y="447"/>
                  </a:lnTo>
                  <a:lnTo>
                    <a:pt x="339" y="439"/>
                  </a:lnTo>
                  <a:lnTo>
                    <a:pt x="359" y="429"/>
                  </a:lnTo>
                  <a:lnTo>
                    <a:pt x="376" y="418"/>
                  </a:lnTo>
                  <a:lnTo>
                    <a:pt x="384" y="412"/>
                  </a:lnTo>
                  <a:lnTo>
                    <a:pt x="390" y="406"/>
                  </a:lnTo>
                  <a:lnTo>
                    <a:pt x="390" y="406"/>
                  </a:lnTo>
                  <a:lnTo>
                    <a:pt x="394" y="404"/>
                  </a:lnTo>
                  <a:lnTo>
                    <a:pt x="398" y="401"/>
                  </a:lnTo>
                  <a:lnTo>
                    <a:pt x="402" y="400"/>
                  </a:lnTo>
                  <a:lnTo>
                    <a:pt x="406" y="399"/>
                  </a:lnTo>
                  <a:lnTo>
                    <a:pt x="410" y="399"/>
                  </a:lnTo>
                  <a:lnTo>
                    <a:pt x="416" y="399"/>
                  </a:lnTo>
                  <a:lnTo>
                    <a:pt x="420" y="400"/>
                  </a:lnTo>
                  <a:lnTo>
                    <a:pt x="424" y="402"/>
                  </a:lnTo>
                  <a:lnTo>
                    <a:pt x="458" y="422"/>
                  </a:lnTo>
                  <a:lnTo>
                    <a:pt x="488" y="372"/>
                  </a:lnTo>
                  <a:lnTo>
                    <a:pt x="457" y="354"/>
                  </a:lnTo>
                  <a:lnTo>
                    <a:pt x="457" y="354"/>
                  </a:lnTo>
                  <a:lnTo>
                    <a:pt x="453" y="351"/>
                  </a:lnTo>
                  <a:lnTo>
                    <a:pt x="450" y="348"/>
                  </a:lnTo>
                  <a:lnTo>
                    <a:pt x="447" y="345"/>
                  </a:lnTo>
                  <a:lnTo>
                    <a:pt x="445" y="341"/>
                  </a:lnTo>
                  <a:lnTo>
                    <a:pt x="444" y="337"/>
                  </a:lnTo>
                  <a:lnTo>
                    <a:pt x="443" y="332"/>
                  </a:lnTo>
                  <a:lnTo>
                    <a:pt x="443" y="328"/>
                  </a:lnTo>
                  <a:lnTo>
                    <a:pt x="444" y="323"/>
                  </a:lnTo>
                  <a:lnTo>
                    <a:pt x="444" y="323"/>
                  </a:lnTo>
                  <a:lnTo>
                    <a:pt x="448" y="301"/>
                  </a:lnTo>
                  <a:lnTo>
                    <a:pt x="449" y="292"/>
                  </a:lnTo>
                  <a:lnTo>
                    <a:pt x="449" y="283"/>
                  </a:lnTo>
                  <a:lnTo>
                    <a:pt x="449" y="283"/>
                  </a:lnTo>
                  <a:lnTo>
                    <a:pt x="448" y="264"/>
                  </a:lnTo>
                  <a:lnTo>
                    <a:pt x="444" y="244"/>
                  </a:lnTo>
                  <a:lnTo>
                    <a:pt x="444" y="244"/>
                  </a:lnTo>
                  <a:lnTo>
                    <a:pt x="443" y="240"/>
                  </a:lnTo>
                  <a:lnTo>
                    <a:pt x="443" y="235"/>
                  </a:lnTo>
                  <a:lnTo>
                    <a:pt x="444" y="231"/>
                  </a:lnTo>
                  <a:lnTo>
                    <a:pt x="446" y="227"/>
                  </a:lnTo>
                  <a:lnTo>
                    <a:pt x="448" y="223"/>
                  </a:lnTo>
                  <a:lnTo>
                    <a:pt x="450" y="218"/>
                  </a:lnTo>
                  <a:lnTo>
                    <a:pt x="454" y="215"/>
                  </a:lnTo>
                  <a:lnTo>
                    <a:pt x="457" y="212"/>
                  </a:lnTo>
                  <a:lnTo>
                    <a:pt x="489" y="194"/>
                  </a:lnTo>
                  <a:lnTo>
                    <a:pt x="460" y="145"/>
                  </a:lnTo>
                  <a:lnTo>
                    <a:pt x="424" y="164"/>
                  </a:lnTo>
                  <a:lnTo>
                    <a:pt x="424" y="164"/>
                  </a:lnTo>
                  <a:lnTo>
                    <a:pt x="420" y="166"/>
                  </a:lnTo>
                  <a:lnTo>
                    <a:pt x="415" y="167"/>
                  </a:lnTo>
                  <a:lnTo>
                    <a:pt x="410" y="168"/>
                  </a:lnTo>
                  <a:lnTo>
                    <a:pt x="406" y="167"/>
                  </a:lnTo>
                  <a:lnTo>
                    <a:pt x="402" y="167"/>
                  </a:lnTo>
                  <a:lnTo>
                    <a:pt x="398" y="165"/>
                  </a:lnTo>
                  <a:lnTo>
                    <a:pt x="394" y="163"/>
                  </a:lnTo>
                  <a:lnTo>
                    <a:pt x="390" y="160"/>
                  </a:lnTo>
                  <a:lnTo>
                    <a:pt x="390" y="160"/>
                  </a:lnTo>
                  <a:lnTo>
                    <a:pt x="384" y="154"/>
                  </a:lnTo>
                  <a:lnTo>
                    <a:pt x="376" y="149"/>
                  </a:lnTo>
                  <a:lnTo>
                    <a:pt x="359" y="138"/>
                  </a:lnTo>
                  <a:lnTo>
                    <a:pt x="339" y="129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4" y="118"/>
                  </a:lnTo>
                  <a:lnTo>
                    <a:pt x="309" y="116"/>
                  </a:lnTo>
                  <a:lnTo>
                    <a:pt x="305" y="113"/>
                  </a:lnTo>
                  <a:lnTo>
                    <a:pt x="303" y="110"/>
                  </a:lnTo>
                  <a:lnTo>
                    <a:pt x="300" y="106"/>
                  </a:lnTo>
                  <a:lnTo>
                    <a:pt x="299" y="102"/>
                  </a:lnTo>
                  <a:lnTo>
                    <a:pt x="298" y="98"/>
                  </a:lnTo>
                  <a:lnTo>
                    <a:pt x="297" y="93"/>
                  </a:lnTo>
                  <a:lnTo>
                    <a:pt x="297" y="57"/>
                  </a:lnTo>
                  <a:lnTo>
                    <a:pt x="241" y="57"/>
                  </a:lnTo>
                  <a:lnTo>
                    <a:pt x="241" y="93"/>
                  </a:lnTo>
                  <a:lnTo>
                    <a:pt x="241" y="93"/>
                  </a:lnTo>
                  <a:lnTo>
                    <a:pt x="241" y="98"/>
                  </a:lnTo>
                  <a:lnTo>
                    <a:pt x="240" y="102"/>
                  </a:lnTo>
                  <a:lnTo>
                    <a:pt x="238" y="106"/>
                  </a:lnTo>
                  <a:lnTo>
                    <a:pt x="236" y="110"/>
                  </a:lnTo>
                  <a:lnTo>
                    <a:pt x="233" y="113"/>
                  </a:lnTo>
                  <a:lnTo>
                    <a:pt x="229" y="116"/>
                  </a:lnTo>
                  <a:lnTo>
                    <a:pt x="226" y="118"/>
                  </a:lnTo>
                  <a:lnTo>
                    <a:pt x="221" y="120"/>
                  </a:lnTo>
                  <a:lnTo>
                    <a:pt x="221" y="120"/>
                  </a:lnTo>
                  <a:lnTo>
                    <a:pt x="204" y="127"/>
                  </a:lnTo>
                  <a:lnTo>
                    <a:pt x="188" y="136"/>
                  </a:lnTo>
                  <a:lnTo>
                    <a:pt x="173" y="147"/>
                  </a:lnTo>
                  <a:lnTo>
                    <a:pt x="157" y="160"/>
                  </a:lnTo>
                  <a:lnTo>
                    <a:pt x="157" y="160"/>
                  </a:lnTo>
                  <a:lnTo>
                    <a:pt x="154" y="163"/>
                  </a:lnTo>
                  <a:lnTo>
                    <a:pt x="150" y="165"/>
                  </a:lnTo>
                  <a:lnTo>
                    <a:pt x="145" y="167"/>
                  </a:lnTo>
                  <a:lnTo>
                    <a:pt x="141" y="168"/>
                  </a:lnTo>
                  <a:lnTo>
                    <a:pt x="137" y="168"/>
                  </a:lnTo>
                  <a:lnTo>
                    <a:pt x="132" y="167"/>
                  </a:lnTo>
                  <a:lnTo>
                    <a:pt x="128" y="166"/>
                  </a:lnTo>
                  <a:lnTo>
                    <a:pt x="124" y="164"/>
                  </a:lnTo>
                  <a:lnTo>
                    <a:pt x="94" y="146"/>
                  </a:lnTo>
                  <a:lnTo>
                    <a:pt x="67" y="194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103" y="215"/>
                  </a:lnTo>
                  <a:lnTo>
                    <a:pt x="106" y="218"/>
                  </a:lnTo>
                  <a:lnTo>
                    <a:pt x="110" y="223"/>
                  </a:lnTo>
                  <a:lnTo>
                    <a:pt x="112" y="227"/>
                  </a:lnTo>
                  <a:lnTo>
                    <a:pt x="113" y="231"/>
                  </a:lnTo>
                  <a:lnTo>
                    <a:pt x="114" y="235"/>
                  </a:lnTo>
                  <a:lnTo>
                    <a:pt x="114" y="240"/>
                  </a:lnTo>
                  <a:lnTo>
                    <a:pt x="113" y="244"/>
                  </a:lnTo>
                  <a:lnTo>
                    <a:pt x="113" y="244"/>
                  </a:lnTo>
                  <a:lnTo>
                    <a:pt x="110" y="263"/>
                  </a:lnTo>
                  <a:lnTo>
                    <a:pt x="108" y="283"/>
                  </a:lnTo>
                  <a:lnTo>
                    <a:pt x="108" y="283"/>
                  </a:lnTo>
                  <a:lnTo>
                    <a:pt x="110" y="302"/>
                  </a:lnTo>
                  <a:lnTo>
                    <a:pt x="114" y="323"/>
                  </a:lnTo>
                  <a:lnTo>
                    <a:pt x="114" y="323"/>
                  </a:lnTo>
                  <a:lnTo>
                    <a:pt x="114" y="328"/>
                  </a:lnTo>
                  <a:lnTo>
                    <a:pt x="114" y="332"/>
                  </a:lnTo>
                  <a:lnTo>
                    <a:pt x="114" y="337"/>
                  </a:lnTo>
                  <a:lnTo>
                    <a:pt x="112" y="341"/>
                  </a:lnTo>
                  <a:lnTo>
                    <a:pt x="110" y="345"/>
                  </a:lnTo>
                  <a:lnTo>
                    <a:pt x="106" y="348"/>
                  </a:lnTo>
                  <a:lnTo>
                    <a:pt x="103" y="351"/>
                  </a:lnTo>
                  <a:lnTo>
                    <a:pt x="99" y="354"/>
                  </a:lnTo>
                  <a:lnTo>
                    <a:pt x="68" y="372"/>
                  </a:lnTo>
                  <a:lnTo>
                    <a:pt x="95" y="421"/>
                  </a:lnTo>
                  <a:lnTo>
                    <a:pt x="123" y="403"/>
                  </a:lnTo>
                  <a:lnTo>
                    <a:pt x="123" y="403"/>
                  </a:lnTo>
                  <a:lnTo>
                    <a:pt x="127" y="401"/>
                  </a:lnTo>
                  <a:lnTo>
                    <a:pt x="132" y="400"/>
                  </a:lnTo>
                  <a:lnTo>
                    <a:pt x="136" y="399"/>
                  </a:lnTo>
                  <a:lnTo>
                    <a:pt x="141" y="399"/>
                  </a:lnTo>
                  <a:lnTo>
                    <a:pt x="145" y="400"/>
                  </a:lnTo>
                  <a:lnTo>
                    <a:pt x="149" y="401"/>
                  </a:lnTo>
                  <a:lnTo>
                    <a:pt x="153" y="403"/>
                  </a:lnTo>
                  <a:lnTo>
                    <a:pt x="157" y="406"/>
                  </a:lnTo>
                  <a:lnTo>
                    <a:pt x="157" y="406"/>
                  </a:lnTo>
                  <a:lnTo>
                    <a:pt x="173" y="421"/>
                  </a:lnTo>
                  <a:lnTo>
                    <a:pt x="188" y="432"/>
                  </a:lnTo>
                  <a:lnTo>
                    <a:pt x="204" y="440"/>
                  </a:lnTo>
                  <a:lnTo>
                    <a:pt x="221" y="447"/>
                  </a:lnTo>
                  <a:lnTo>
                    <a:pt x="221" y="447"/>
                  </a:lnTo>
                  <a:lnTo>
                    <a:pt x="226" y="448"/>
                  </a:lnTo>
                  <a:lnTo>
                    <a:pt x="229" y="451"/>
                  </a:lnTo>
                  <a:lnTo>
                    <a:pt x="233" y="454"/>
                  </a:lnTo>
                  <a:lnTo>
                    <a:pt x="236" y="457"/>
                  </a:lnTo>
                  <a:lnTo>
                    <a:pt x="238" y="461"/>
                  </a:lnTo>
                  <a:lnTo>
                    <a:pt x="240" y="465"/>
                  </a:lnTo>
                  <a:lnTo>
                    <a:pt x="241" y="469"/>
                  </a:lnTo>
                  <a:lnTo>
                    <a:pt x="241" y="473"/>
                  </a:lnTo>
                  <a:lnTo>
                    <a:pt x="241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69">
              <a:extLst>
                <a:ext uri="{FF2B5EF4-FFF2-40B4-BE49-F238E27FC236}">
                  <a16:creationId xmlns:a16="http://schemas.microsoft.com/office/drawing/2014/main" id="{6A9074D5-071B-A11E-EFF3-9AA32885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3652838"/>
              <a:ext cx="346075" cy="215900"/>
            </a:xfrm>
            <a:custGeom>
              <a:avLst/>
              <a:gdLst>
                <a:gd name="T0" fmla="*/ 1013 w 1304"/>
                <a:gd name="T1" fmla="*/ 809 h 816"/>
                <a:gd name="T2" fmla="*/ 1003 w 1304"/>
                <a:gd name="T3" fmla="*/ 786 h 816"/>
                <a:gd name="T4" fmla="*/ 1022 w 1304"/>
                <a:gd name="T5" fmla="*/ 761 h 816"/>
                <a:gd name="T6" fmla="*/ 1083 w 1304"/>
                <a:gd name="T7" fmla="*/ 745 h 816"/>
                <a:gd name="T8" fmla="*/ 1180 w 1304"/>
                <a:gd name="T9" fmla="*/ 686 h 816"/>
                <a:gd name="T10" fmla="*/ 1227 w 1304"/>
                <a:gd name="T11" fmla="*/ 617 h 816"/>
                <a:gd name="T12" fmla="*/ 1247 w 1304"/>
                <a:gd name="T13" fmla="*/ 516 h 816"/>
                <a:gd name="T14" fmla="*/ 1239 w 1304"/>
                <a:gd name="T15" fmla="*/ 456 h 816"/>
                <a:gd name="T16" fmla="*/ 1211 w 1304"/>
                <a:gd name="T17" fmla="*/ 389 h 816"/>
                <a:gd name="T18" fmla="*/ 1173 w 1304"/>
                <a:gd name="T19" fmla="*/ 341 h 816"/>
                <a:gd name="T20" fmla="*/ 1113 w 1304"/>
                <a:gd name="T21" fmla="*/ 299 h 816"/>
                <a:gd name="T22" fmla="*/ 1020 w 1304"/>
                <a:gd name="T23" fmla="*/ 275 h 816"/>
                <a:gd name="T24" fmla="*/ 974 w 1304"/>
                <a:gd name="T25" fmla="*/ 265 h 816"/>
                <a:gd name="T26" fmla="*/ 930 w 1304"/>
                <a:gd name="T27" fmla="*/ 194 h 816"/>
                <a:gd name="T28" fmla="*/ 818 w 1304"/>
                <a:gd name="T29" fmla="*/ 99 h 816"/>
                <a:gd name="T30" fmla="*/ 677 w 1304"/>
                <a:gd name="T31" fmla="*/ 58 h 816"/>
                <a:gd name="T32" fmla="*/ 584 w 1304"/>
                <a:gd name="T33" fmla="*/ 64 h 816"/>
                <a:gd name="T34" fmla="*/ 491 w 1304"/>
                <a:gd name="T35" fmla="*/ 96 h 816"/>
                <a:gd name="T36" fmla="*/ 411 w 1304"/>
                <a:gd name="T37" fmla="*/ 152 h 816"/>
                <a:gd name="T38" fmla="*/ 350 w 1304"/>
                <a:gd name="T39" fmla="*/ 228 h 816"/>
                <a:gd name="T40" fmla="*/ 312 w 1304"/>
                <a:gd name="T41" fmla="*/ 319 h 816"/>
                <a:gd name="T42" fmla="*/ 301 w 1304"/>
                <a:gd name="T43" fmla="*/ 393 h 816"/>
                <a:gd name="T44" fmla="*/ 280 w 1304"/>
                <a:gd name="T45" fmla="*/ 413 h 816"/>
                <a:gd name="T46" fmla="*/ 209 w 1304"/>
                <a:gd name="T47" fmla="*/ 411 h 816"/>
                <a:gd name="T48" fmla="*/ 121 w 1304"/>
                <a:gd name="T49" fmla="*/ 448 h 816"/>
                <a:gd name="T50" fmla="*/ 60 w 1304"/>
                <a:gd name="T51" fmla="*/ 545 h 816"/>
                <a:gd name="T52" fmla="*/ 59 w 1304"/>
                <a:gd name="T53" fmla="*/ 620 h 816"/>
                <a:gd name="T54" fmla="*/ 84 w 1304"/>
                <a:gd name="T55" fmla="*/ 685 h 816"/>
                <a:gd name="T56" fmla="*/ 160 w 1304"/>
                <a:gd name="T57" fmla="*/ 743 h 816"/>
                <a:gd name="T58" fmla="*/ 229 w 1304"/>
                <a:gd name="T59" fmla="*/ 759 h 816"/>
                <a:gd name="T60" fmla="*/ 253 w 1304"/>
                <a:gd name="T61" fmla="*/ 778 h 816"/>
                <a:gd name="T62" fmla="*/ 248 w 1304"/>
                <a:gd name="T63" fmla="*/ 804 h 816"/>
                <a:gd name="T64" fmla="*/ 224 w 1304"/>
                <a:gd name="T65" fmla="*/ 815 h 816"/>
                <a:gd name="T66" fmla="*/ 111 w 1304"/>
                <a:gd name="T67" fmla="*/ 782 h 816"/>
                <a:gd name="T68" fmla="*/ 49 w 1304"/>
                <a:gd name="T69" fmla="*/ 733 h 816"/>
                <a:gd name="T70" fmla="*/ 11 w 1304"/>
                <a:gd name="T71" fmla="*/ 665 h 816"/>
                <a:gd name="T72" fmla="*/ 0 w 1304"/>
                <a:gd name="T73" fmla="*/ 584 h 816"/>
                <a:gd name="T74" fmla="*/ 13 w 1304"/>
                <a:gd name="T75" fmla="*/ 508 h 816"/>
                <a:gd name="T76" fmla="*/ 49 w 1304"/>
                <a:gd name="T77" fmla="*/ 441 h 816"/>
                <a:gd name="T78" fmla="*/ 103 w 1304"/>
                <a:gd name="T79" fmla="*/ 391 h 816"/>
                <a:gd name="T80" fmla="*/ 226 w 1304"/>
                <a:gd name="T81" fmla="*/ 352 h 816"/>
                <a:gd name="T82" fmla="*/ 265 w 1304"/>
                <a:gd name="T83" fmla="*/ 281 h 816"/>
                <a:gd name="T84" fmla="*/ 312 w 1304"/>
                <a:gd name="T85" fmla="*/ 183 h 816"/>
                <a:gd name="T86" fmla="*/ 383 w 1304"/>
                <a:gd name="T87" fmla="*/ 101 h 816"/>
                <a:gd name="T88" fmla="*/ 473 w 1304"/>
                <a:gd name="T89" fmla="*/ 41 h 816"/>
                <a:gd name="T90" fmla="*/ 577 w 1304"/>
                <a:gd name="T91" fmla="*/ 7 h 816"/>
                <a:gd name="T92" fmla="*/ 680 w 1304"/>
                <a:gd name="T93" fmla="*/ 1 h 816"/>
                <a:gd name="T94" fmla="*/ 838 w 1304"/>
                <a:gd name="T95" fmla="*/ 45 h 816"/>
                <a:gd name="T96" fmla="*/ 965 w 1304"/>
                <a:gd name="T97" fmla="*/ 148 h 816"/>
                <a:gd name="T98" fmla="*/ 1040 w 1304"/>
                <a:gd name="T99" fmla="*/ 219 h 816"/>
                <a:gd name="T100" fmla="*/ 1120 w 1304"/>
                <a:gd name="T101" fmla="*/ 240 h 816"/>
                <a:gd name="T102" fmla="*/ 1191 w 1304"/>
                <a:gd name="T103" fmla="*/ 282 h 816"/>
                <a:gd name="T104" fmla="*/ 1242 w 1304"/>
                <a:gd name="T105" fmla="*/ 334 h 816"/>
                <a:gd name="T106" fmla="*/ 1286 w 1304"/>
                <a:gd name="T107" fmla="*/ 413 h 816"/>
                <a:gd name="T108" fmla="*/ 1303 w 1304"/>
                <a:gd name="T109" fmla="*/ 501 h 816"/>
                <a:gd name="T110" fmla="*/ 1292 w 1304"/>
                <a:gd name="T111" fmla="*/ 604 h 816"/>
                <a:gd name="T112" fmla="*/ 1242 w 1304"/>
                <a:gd name="T113" fmla="*/ 701 h 816"/>
                <a:gd name="T114" fmla="*/ 1171 w 1304"/>
                <a:gd name="T115" fmla="*/ 764 h 816"/>
                <a:gd name="T116" fmla="*/ 1060 w 1304"/>
                <a:gd name="T117" fmla="*/ 81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4" h="816">
                  <a:moveTo>
                    <a:pt x="1031" y="816"/>
                  </a:moveTo>
                  <a:lnTo>
                    <a:pt x="1031" y="816"/>
                  </a:lnTo>
                  <a:lnTo>
                    <a:pt x="1026" y="815"/>
                  </a:lnTo>
                  <a:lnTo>
                    <a:pt x="1021" y="814"/>
                  </a:lnTo>
                  <a:lnTo>
                    <a:pt x="1017" y="812"/>
                  </a:lnTo>
                  <a:lnTo>
                    <a:pt x="1013" y="809"/>
                  </a:lnTo>
                  <a:lnTo>
                    <a:pt x="1009" y="805"/>
                  </a:lnTo>
                  <a:lnTo>
                    <a:pt x="1007" y="801"/>
                  </a:lnTo>
                  <a:lnTo>
                    <a:pt x="1005" y="796"/>
                  </a:lnTo>
                  <a:lnTo>
                    <a:pt x="1003" y="791"/>
                  </a:lnTo>
                  <a:lnTo>
                    <a:pt x="1003" y="791"/>
                  </a:lnTo>
                  <a:lnTo>
                    <a:pt x="1003" y="786"/>
                  </a:lnTo>
                  <a:lnTo>
                    <a:pt x="1004" y="780"/>
                  </a:lnTo>
                  <a:lnTo>
                    <a:pt x="1006" y="775"/>
                  </a:lnTo>
                  <a:lnTo>
                    <a:pt x="1009" y="771"/>
                  </a:lnTo>
                  <a:lnTo>
                    <a:pt x="1013" y="767"/>
                  </a:lnTo>
                  <a:lnTo>
                    <a:pt x="1017" y="763"/>
                  </a:lnTo>
                  <a:lnTo>
                    <a:pt x="1022" y="761"/>
                  </a:lnTo>
                  <a:lnTo>
                    <a:pt x="1028" y="760"/>
                  </a:lnTo>
                  <a:lnTo>
                    <a:pt x="1028" y="760"/>
                  </a:lnTo>
                  <a:lnTo>
                    <a:pt x="1039" y="758"/>
                  </a:lnTo>
                  <a:lnTo>
                    <a:pt x="1051" y="755"/>
                  </a:lnTo>
                  <a:lnTo>
                    <a:pt x="1065" y="750"/>
                  </a:lnTo>
                  <a:lnTo>
                    <a:pt x="1083" y="745"/>
                  </a:lnTo>
                  <a:lnTo>
                    <a:pt x="1101" y="737"/>
                  </a:lnTo>
                  <a:lnTo>
                    <a:pt x="1121" y="728"/>
                  </a:lnTo>
                  <a:lnTo>
                    <a:pt x="1140" y="716"/>
                  </a:lnTo>
                  <a:lnTo>
                    <a:pt x="1160" y="702"/>
                  </a:lnTo>
                  <a:lnTo>
                    <a:pt x="1171" y="694"/>
                  </a:lnTo>
                  <a:lnTo>
                    <a:pt x="1180" y="686"/>
                  </a:lnTo>
                  <a:lnTo>
                    <a:pt x="1189" y="676"/>
                  </a:lnTo>
                  <a:lnTo>
                    <a:pt x="1198" y="666"/>
                  </a:lnTo>
                  <a:lnTo>
                    <a:pt x="1206" y="655"/>
                  </a:lnTo>
                  <a:lnTo>
                    <a:pt x="1214" y="643"/>
                  </a:lnTo>
                  <a:lnTo>
                    <a:pt x="1221" y="630"/>
                  </a:lnTo>
                  <a:lnTo>
                    <a:pt x="1227" y="617"/>
                  </a:lnTo>
                  <a:lnTo>
                    <a:pt x="1233" y="603"/>
                  </a:lnTo>
                  <a:lnTo>
                    <a:pt x="1238" y="588"/>
                  </a:lnTo>
                  <a:lnTo>
                    <a:pt x="1242" y="571"/>
                  </a:lnTo>
                  <a:lnTo>
                    <a:pt x="1244" y="554"/>
                  </a:lnTo>
                  <a:lnTo>
                    <a:pt x="1246" y="535"/>
                  </a:lnTo>
                  <a:lnTo>
                    <a:pt x="1247" y="516"/>
                  </a:lnTo>
                  <a:lnTo>
                    <a:pt x="1247" y="516"/>
                  </a:lnTo>
                  <a:lnTo>
                    <a:pt x="1246" y="504"/>
                  </a:lnTo>
                  <a:lnTo>
                    <a:pt x="1245" y="492"/>
                  </a:lnTo>
                  <a:lnTo>
                    <a:pt x="1244" y="480"/>
                  </a:lnTo>
                  <a:lnTo>
                    <a:pt x="1242" y="468"/>
                  </a:lnTo>
                  <a:lnTo>
                    <a:pt x="1239" y="456"/>
                  </a:lnTo>
                  <a:lnTo>
                    <a:pt x="1236" y="444"/>
                  </a:lnTo>
                  <a:lnTo>
                    <a:pt x="1232" y="432"/>
                  </a:lnTo>
                  <a:lnTo>
                    <a:pt x="1228" y="421"/>
                  </a:lnTo>
                  <a:lnTo>
                    <a:pt x="1223" y="410"/>
                  </a:lnTo>
                  <a:lnTo>
                    <a:pt x="1217" y="400"/>
                  </a:lnTo>
                  <a:lnTo>
                    <a:pt x="1211" y="389"/>
                  </a:lnTo>
                  <a:lnTo>
                    <a:pt x="1205" y="379"/>
                  </a:lnTo>
                  <a:lnTo>
                    <a:pt x="1197" y="369"/>
                  </a:lnTo>
                  <a:lnTo>
                    <a:pt x="1190" y="360"/>
                  </a:lnTo>
                  <a:lnTo>
                    <a:pt x="1182" y="350"/>
                  </a:lnTo>
                  <a:lnTo>
                    <a:pt x="1173" y="341"/>
                  </a:lnTo>
                  <a:lnTo>
                    <a:pt x="1173" y="341"/>
                  </a:lnTo>
                  <a:lnTo>
                    <a:pt x="1163" y="333"/>
                  </a:lnTo>
                  <a:lnTo>
                    <a:pt x="1154" y="325"/>
                  </a:lnTo>
                  <a:lnTo>
                    <a:pt x="1144" y="318"/>
                  </a:lnTo>
                  <a:lnTo>
                    <a:pt x="1134" y="311"/>
                  </a:lnTo>
                  <a:lnTo>
                    <a:pt x="1124" y="305"/>
                  </a:lnTo>
                  <a:lnTo>
                    <a:pt x="1113" y="299"/>
                  </a:lnTo>
                  <a:lnTo>
                    <a:pt x="1102" y="294"/>
                  </a:lnTo>
                  <a:lnTo>
                    <a:pt x="1091" y="290"/>
                  </a:lnTo>
                  <a:lnTo>
                    <a:pt x="1067" y="282"/>
                  </a:lnTo>
                  <a:lnTo>
                    <a:pt x="1044" y="277"/>
                  </a:lnTo>
                  <a:lnTo>
                    <a:pt x="1032" y="276"/>
                  </a:lnTo>
                  <a:lnTo>
                    <a:pt x="1020" y="275"/>
                  </a:lnTo>
                  <a:lnTo>
                    <a:pt x="1008" y="274"/>
                  </a:lnTo>
                  <a:lnTo>
                    <a:pt x="996" y="274"/>
                  </a:lnTo>
                  <a:lnTo>
                    <a:pt x="996" y="274"/>
                  </a:lnTo>
                  <a:lnTo>
                    <a:pt x="988" y="273"/>
                  </a:lnTo>
                  <a:lnTo>
                    <a:pt x="980" y="270"/>
                  </a:lnTo>
                  <a:lnTo>
                    <a:pt x="974" y="265"/>
                  </a:lnTo>
                  <a:lnTo>
                    <a:pt x="971" y="262"/>
                  </a:lnTo>
                  <a:lnTo>
                    <a:pt x="969" y="258"/>
                  </a:lnTo>
                  <a:lnTo>
                    <a:pt x="969" y="258"/>
                  </a:lnTo>
                  <a:lnTo>
                    <a:pt x="957" y="235"/>
                  </a:lnTo>
                  <a:lnTo>
                    <a:pt x="944" y="214"/>
                  </a:lnTo>
                  <a:lnTo>
                    <a:pt x="930" y="194"/>
                  </a:lnTo>
                  <a:lnTo>
                    <a:pt x="914" y="175"/>
                  </a:lnTo>
                  <a:lnTo>
                    <a:pt x="897" y="158"/>
                  </a:lnTo>
                  <a:lnTo>
                    <a:pt x="879" y="140"/>
                  </a:lnTo>
                  <a:lnTo>
                    <a:pt x="859" y="125"/>
                  </a:lnTo>
                  <a:lnTo>
                    <a:pt x="839" y="111"/>
                  </a:lnTo>
                  <a:lnTo>
                    <a:pt x="818" y="99"/>
                  </a:lnTo>
                  <a:lnTo>
                    <a:pt x="796" y="88"/>
                  </a:lnTo>
                  <a:lnTo>
                    <a:pt x="774" y="79"/>
                  </a:lnTo>
                  <a:lnTo>
                    <a:pt x="750" y="71"/>
                  </a:lnTo>
                  <a:lnTo>
                    <a:pt x="726" y="65"/>
                  </a:lnTo>
                  <a:lnTo>
                    <a:pt x="702" y="61"/>
                  </a:lnTo>
                  <a:lnTo>
                    <a:pt x="677" y="58"/>
                  </a:lnTo>
                  <a:lnTo>
                    <a:pt x="651" y="57"/>
                  </a:lnTo>
                  <a:lnTo>
                    <a:pt x="651" y="57"/>
                  </a:lnTo>
                  <a:lnTo>
                    <a:pt x="634" y="58"/>
                  </a:lnTo>
                  <a:lnTo>
                    <a:pt x="617" y="59"/>
                  </a:lnTo>
                  <a:lnTo>
                    <a:pt x="601" y="61"/>
                  </a:lnTo>
                  <a:lnTo>
                    <a:pt x="584" y="64"/>
                  </a:lnTo>
                  <a:lnTo>
                    <a:pt x="568" y="67"/>
                  </a:lnTo>
                  <a:lnTo>
                    <a:pt x="551" y="72"/>
                  </a:lnTo>
                  <a:lnTo>
                    <a:pt x="536" y="77"/>
                  </a:lnTo>
                  <a:lnTo>
                    <a:pt x="520" y="82"/>
                  </a:lnTo>
                  <a:lnTo>
                    <a:pt x="505" y="89"/>
                  </a:lnTo>
                  <a:lnTo>
                    <a:pt x="491" y="96"/>
                  </a:lnTo>
                  <a:lnTo>
                    <a:pt x="477" y="104"/>
                  </a:lnTo>
                  <a:lnTo>
                    <a:pt x="462" y="112"/>
                  </a:lnTo>
                  <a:lnTo>
                    <a:pt x="449" y="121"/>
                  </a:lnTo>
                  <a:lnTo>
                    <a:pt x="436" y="131"/>
                  </a:lnTo>
                  <a:lnTo>
                    <a:pt x="423" y="141"/>
                  </a:lnTo>
                  <a:lnTo>
                    <a:pt x="411" y="152"/>
                  </a:lnTo>
                  <a:lnTo>
                    <a:pt x="400" y="164"/>
                  </a:lnTo>
                  <a:lnTo>
                    <a:pt x="389" y="176"/>
                  </a:lnTo>
                  <a:lnTo>
                    <a:pt x="379" y="188"/>
                  </a:lnTo>
                  <a:lnTo>
                    <a:pt x="369" y="201"/>
                  </a:lnTo>
                  <a:lnTo>
                    <a:pt x="359" y="214"/>
                  </a:lnTo>
                  <a:lnTo>
                    <a:pt x="350" y="228"/>
                  </a:lnTo>
                  <a:lnTo>
                    <a:pt x="342" y="242"/>
                  </a:lnTo>
                  <a:lnTo>
                    <a:pt x="335" y="258"/>
                  </a:lnTo>
                  <a:lnTo>
                    <a:pt x="328" y="273"/>
                  </a:lnTo>
                  <a:lnTo>
                    <a:pt x="322" y="288"/>
                  </a:lnTo>
                  <a:lnTo>
                    <a:pt x="317" y="303"/>
                  </a:lnTo>
                  <a:lnTo>
                    <a:pt x="312" y="319"/>
                  </a:lnTo>
                  <a:lnTo>
                    <a:pt x="308" y="336"/>
                  </a:lnTo>
                  <a:lnTo>
                    <a:pt x="305" y="352"/>
                  </a:lnTo>
                  <a:lnTo>
                    <a:pt x="303" y="370"/>
                  </a:lnTo>
                  <a:lnTo>
                    <a:pt x="302" y="387"/>
                  </a:lnTo>
                  <a:lnTo>
                    <a:pt x="302" y="387"/>
                  </a:lnTo>
                  <a:lnTo>
                    <a:pt x="301" y="393"/>
                  </a:lnTo>
                  <a:lnTo>
                    <a:pt x="299" y="399"/>
                  </a:lnTo>
                  <a:lnTo>
                    <a:pt x="295" y="403"/>
                  </a:lnTo>
                  <a:lnTo>
                    <a:pt x="291" y="408"/>
                  </a:lnTo>
                  <a:lnTo>
                    <a:pt x="291" y="408"/>
                  </a:lnTo>
                  <a:lnTo>
                    <a:pt x="286" y="411"/>
                  </a:lnTo>
                  <a:lnTo>
                    <a:pt x="280" y="413"/>
                  </a:lnTo>
                  <a:lnTo>
                    <a:pt x="274" y="413"/>
                  </a:lnTo>
                  <a:lnTo>
                    <a:pt x="268" y="413"/>
                  </a:lnTo>
                  <a:lnTo>
                    <a:pt x="268" y="413"/>
                  </a:lnTo>
                  <a:lnTo>
                    <a:pt x="248" y="410"/>
                  </a:lnTo>
                  <a:lnTo>
                    <a:pt x="228" y="409"/>
                  </a:lnTo>
                  <a:lnTo>
                    <a:pt x="209" y="411"/>
                  </a:lnTo>
                  <a:lnTo>
                    <a:pt x="190" y="414"/>
                  </a:lnTo>
                  <a:lnTo>
                    <a:pt x="172" y="420"/>
                  </a:lnTo>
                  <a:lnTo>
                    <a:pt x="154" y="427"/>
                  </a:lnTo>
                  <a:lnTo>
                    <a:pt x="137" y="437"/>
                  </a:lnTo>
                  <a:lnTo>
                    <a:pt x="121" y="448"/>
                  </a:lnTo>
                  <a:lnTo>
                    <a:pt x="121" y="448"/>
                  </a:lnTo>
                  <a:lnTo>
                    <a:pt x="107" y="462"/>
                  </a:lnTo>
                  <a:lnTo>
                    <a:pt x="94" y="476"/>
                  </a:lnTo>
                  <a:lnTo>
                    <a:pt x="83" y="492"/>
                  </a:lnTo>
                  <a:lnTo>
                    <a:pt x="74" y="509"/>
                  </a:lnTo>
                  <a:lnTo>
                    <a:pt x="67" y="526"/>
                  </a:lnTo>
                  <a:lnTo>
                    <a:pt x="60" y="545"/>
                  </a:lnTo>
                  <a:lnTo>
                    <a:pt x="57" y="565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97"/>
                  </a:lnTo>
                  <a:lnTo>
                    <a:pt x="57" y="609"/>
                  </a:lnTo>
                  <a:lnTo>
                    <a:pt x="59" y="620"/>
                  </a:lnTo>
                  <a:lnTo>
                    <a:pt x="61" y="631"/>
                  </a:lnTo>
                  <a:lnTo>
                    <a:pt x="64" y="641"/>
                  </a:lnTo>
                  <a:lnTo>
                    <a:pt x="67" y="651"/>
                  </a:lnTo>
                  <a:lnTo>
                    <a:pt x="71" y="661"/>
                  </a:lnTo>
                  <a:lnTo>
                    <a:pt x="75" y="669"/>
                  </a:lnTo>
                  <a:lnTo>
                    <a:pt x="84" y="685"/>
                  </a:lnTo>
                  <a:lnTo>
                    <a:pt x="94" y="699"/>
                  </a:lnTo>
                  <a:lnTo>
                    <a:pt x="106" y="710"/>
                  </a:lnTo>
                  <a:lnTo>
                    <a:pt x="119" y="721"/>
                  </a:lnTo>
                  <a:lnTo>
                    <a:pt x="132" y="729"/>
                  </a:lnTo>
                  <a:lnTo>
                    <a:pt x="146" y="737"/>
                  </a:lnTo>
                  <a:lnTo>
                    <a:pt x="160" y="743"/>
                  </a:lnTo>
                  <a:lnTo>
                    <a:pt x="175" y="748"/>
                  </a:lnTo>
                  <a:lnTo>
                    <a:pt x="190" y="751"/>
                  </a:lnTo>
                  <a:lnTo>
                    <a:pt x="203" y="755"/>
                  </a:lnTo>
                  <a:lnTo>
                    <a:pt x="217" y="757"/>
                  </a:lnTo>
                  <a:lnTo>
                    <a:pt x="229" y="759"/>
                  </a:lnTo>
                  <a:lnTo>
                    <a:pt x="229" y="759"/>
                  </a:lnTo>
                  <a:lnTo>
                    <a:pt x="235" y="760"/>
                  </a:lnTo>
                  <a:lnTo>
                    <a:pt x="240" y="762"/>
                  </a:lnTo>
                  <a:lnTo>
                    <a:pt x="244" y="765"/>
                  </a:lnTo>
                  <a:lnTo>
                    <a:pt x="248" y="769"/>
                  </a:lnTo>
                  <a:lnTo>
                    <a:pt x="251" y="773"/>
                  </a:lnTo>
                  <a:lnTo>
                    <a:pt x="253" y="778"/>
                  </a:lnTo>
                  <a:lnTo>
                    <a:pt x="254" y="784"/>
                  </a:lnTo>
                  <a:lnTo>
                    <a:pt x="255" y="789"/>
                  </a:lnTo>
                  <a:lnTo>
                    <a:pt x="255" y="789"/>
                  </a:lnTo>
                  <a:lnTo>
                    <a:pt x="253" y="795"/>
                  </a:lnTo>
                  <a:lnTo>
                    <a:pt x="251" y="800"/>
                  </a:lnTo>
                  <a:lnTo>
                    <a:pt x="248" y="804"/>
                  </a:lnTo>
                  <a:lnTo>
                    <a:pt x="244" y="808"/>
                  </a:lnTo>
                  <a:lnTo>
                    <a:pt x="240" y="811"/>
                  </a:lnTo>
                  <a:lnTo>
                    <a:pt x="235" y="813"/>
                  </a:lnTo>
                  <a:lnTo>
                    <a:pt x="229" y="814"/>
                  </a:lnTo>
                  <a:lnTo>
                    <a:pt x="224" y="815"/>
                  </a:lnTo>
                  <a:lnTo>
                    <a:pt x="224" y="815"/>
                  </a:lnTo>
                  <a:lnTo>
                    <a:pt x="200" y="811"/>
                  </a:lnTo>
                  <a:lnTo>
                    <a:pt x="184" y="808"/>
                  </a:lnTo>
                  <a:lnTo>
                    <a:pt x="167" y="804"/>
                  </a:lnTo>
                  <a:lnTo>
                    <a:pt x="149" y="799"/>
                  </a:lnTo>
                  <a:lnTo>
                    <a:pt x="130" y="791"/>
                  </a:lnTo>
                  <a:lnTo>
                    <a:pt x="111" y="782"/>
                  </a:lnTo>
                  <a:lnTo>
                    <a:pt x="93" y="771"/>
                  </a:lnTo>
                  <a:lnTo>
                    <a:pt x="83" y="765"/>
                  </a:lnTo>
                  <a:lnTo>
                    <a:pt x="75" y="758"/>
                  </a:lnTo>
                  <a:lnTo>
                    <a:pt x="66" y="750"/>
                  </a:lnTo>
                  <a:lnTo>
                    <a:pt x="57" y="741"/>
                  </a:lnTo>
                  <a:lnTo>
                    <a:pt x="49" y="733"/>
                  </a:lnTo>
                  <a:lnTo>
                    <a:pt x="41" y="723"/>
                  </a:lnTo>
                  <a:lnTo>
                    <a:pt x="34" y="713"/>
                  </a:lnTo>
                  <a:lnTo>
                    <a:pt x="27" y="702"/>
                  </a:lnTo>
                  <a:lnTo>
                    <a:pt x="21" y="690"/>
                  </a:lnTo>
                  <a:lnTo>
                    <a:pt x="16" y="678"/>
                  </a:lnTo>
                  <a:lnTo>
                    <a:pt x="11" y="665"/>
                  </a:lnTo>
                  <a:lnTo>
                    <a:pt x="7" y="649"/>
                  </a:lnTo>
                  <a:lnTo>
                    <a:pt x="4" y="635"/>
                  </a:lnTo>
                  <a:lnTo>
                    <a:pt x="2" y="619"/>
                  </a:lnTo>
                  <a:lnTo>
                    <a:pt x="0" y="602"/>
                  </a:lnTo>
                  <a:lnTo>
                    <a:pt x="0" y="584"/>
                  </a:lnTo>
                  <a:lnTo>
                    <a:pt x="0" y="584"/>
                  </a:lnTo>
                  <a:lnTo>
                    <a:pt x="0" y="571"/>
                  </a:lnTo>
                  <a:lnTo>
                    <a:pt x="1" y="559"/>
                  </a:lnTo>
                  <a:lnTo>
                    <a:pt x="3" y="545"/>
                  </a:lnTo>
                  <a:lnTo>
                    <a:pt x="6" y="532"/>
                  </a:lnTo>
                  <a:lnTo>
                    <a:pt x="9" y="520"/>
                  </a:lnTo>
                  <a:lnTo>
                    <a:pt x="13" y="508"/>
                  </a:lnTo>
                  <a:lnTo>
                    <a:pt x="17" y="496"/>
                  </a:lnTo>
                  <a:lnTo>
                    <a:pt x="22" y="485"/>
                  </a:lnTo>
                  <a:lnTo>
                    <a:pt x="28" y="474"/>
                  </a:lnTo>
                  <a:lnTo>
                    <a:pt x="34" y="463"/>
                  </a:lnTo>
                  <a:lnTo>
                    <a:pt x="41" y="451"/>
                  </a:lnTo>
                  <a:lnTo>
                    <a:pt x="49" y="441"/>
                  </a:lnTo>
                  <a:lnTo>
                    <a:pt x="57" y="431"/>
                  </a:lnTo>
                  <a:lnTo>
                    <a:pt x="67" y="422"/>
                  </a:lnTo>
                  <a:lnTo>
                    <a:pt x="76" y="413"/>
                  </a:lnTo>
                  <a:lnTo>
                    <a:pt x="86" y="404"/>
                  </a:lnTo>
                  <a:lnTo>
                    <a:pt x="86" y="404"/>
                  </a:lnTo>
                  <a:lnTo>
                    <a:pt x="103" y="391"/>
                  </a:lnTo>
                  <a:lnTo>
                    <a:pt x="122" y="380"/>
                  </a:lnTo>
                  <a:lnTo>
                    <a:pt x="142" y="371"/>
                  </a:lnTo>
                  <a:lnTo>
                    <a:pt x="162" y="364"/>
                  </a:lnTo>
                  <a:lnTo>
                    <a:pt x="184" y="358"/>
                  </a:lnTo>
                  <a:lnTo>
                    <a:pt x="205" y="355"/>
                  </a:lnTo>
                  <a:lnTo>
                    <a:pt x="226" y="352"/>
                  </a:lnTo>
                  <a:lnTo>
                    <a:pt x="248" y="354"/>
                  </a:lnTo>
                  <a:lnTo>
                    <a:pt x="248" y="354"/>
                  </a:lnTo>
                  <a:lnTo>
                    <a:pt x="251" y="334"/>
                  </a:lnTo>
                  <a:lnTo>
                    <a:pt x="254" y="316"/>
                  </a:lnTo>
                  <a:lnTo>
                    <a:pt x="259" y="298"/>
                  </a:lnTo>
                  <a:lnTo>
                    <a:pt x="265" y="281"/>
                  </a:lnTo>
                  <a:lnTo>
                    <a:pt x="271" y="263"/>
                  </a:lnTo>
                  <a:lnTo>
                    <a:pt x="278" y="246"/>
                  </a:lnTo>
                  <a:lnTo>
                    <a:pt x="286" y="229"/>
                  </a:lnTo>
                  <a:lnTo>
                    <a:pt x="294" y="213"/>
                  </a:lnTo>
                  <a:lnTo>
                    <a:pt x="303" y="198"/>
                  </a:lnTo>
                  <a:lnTo>
                    <a:pt x="312" y="183"/>
                  </a:lnTo>
                  <a:lnTo>
                    <a:pt x="322" y="168"/>
                  </a:lnTo>
                  <a:lnTo>
                    <a:pt x="333" y="153"/>
                  </a:lnTo>
                  <a:lnTo>
                    <a:pt x="345" y="139"/>
                  </a:lnTo>
                  <a:lnTo>
                    <a:pt x="357" y="126"/>
                  </a:lnTo>
                  <a:lnTo>
                    <a:pt x="370" y="113"/>
                  </a:lnTo>
                  <a:lnTo>
                    <a:pt x="383" y="101"/>
                  </a:lnTo>
                  <a:lnTo>
                    <a:pt x="397" y="90"/>
                  </a:lnTo>
                  <a:lnTo>
                    <a:pt x="411" y="79"/>
                  </a:lnTo>
                  <a:lnTo>
                    <a:pt x="426" y="69"/>
                  </a:lnTo>
                  <a:lnTo>
                    <a:pt x="441" y="59"/>
                  </a:lnTo>
                  <a:lnTo>
                    <a:pt x="456" y="49"/>
                  </a:lnTo>
                  <a:lnTo>
                    <a:pt x="473" y="41"/>
                  </a:lnTo>
                  <a:lnTo>
                    <a:pt x="489" y="34"/>
                  </a:lnTo>
                  <a:lnTo>
                    <a:pt x="506" y="27"/>
                  </a:lnTo>
                  <a:lnTo>
                    <a:pt x="523" y="21"/>
                  </a:lnTo>
                  <a:lnTo>
                    <a:pt x="540" y="15"/>
                  </a:lnTo>
                  <a:lnTo>
                    <a:pt x="558" y="11"/>
                  </a:lnTo>
                  <a:lnTo>
                    <a:pt x="577" y="7"/>
                  </a:lnTo>
                  <a:lnTo>
                    <a:pt x="595" y="4"/>
                  </a:lnTo>
                  <a:lnTo>
                    <a:pt x="614" y="2"/>
                  </a:lnTo>
                  <a:lnTo>
                    <a:pt x="632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80" y="1"/>
                  </a:lnTo>
                  <a:lnTo>
                    <a:pt x="708" y="4"/>
                  </a:lnTo>
                  <a:lnTo>
                    <a:pt x="735" y="9"/>
                  </a:lnTo>
                  <a:lnTo>
                    <a:pt x="761" y="15"/>
                  </a:lnTo>
                  <a:lnTo>
                    <a:pt x="788" y="24"/>
                  </a:lnTo>
                  <a:lnTo>
                    <a:pt x="813" y="34"/>
                  </a:lnTo>
                  <a:lnTo>
                    <a:pt x="838" y="45"/>
                  </a:lnTo>
                  <a:lnTo>
                    <a:pt x="861" y="59"/>
                  </a:lnTo>
                  <a:lnTo>
                    <a:pt x="885" y="74"/>
                  </a:lnTo>
                  <a:lnTo>
                    <a:pt x="907" y="90"/>
                  </a:lnTo>
                  <a:lnTo>
                    <a:pt x="927" y="108"/>
                  </a:lnTo>
                  <a:lnTo>
                    <a:pt x="947" y="127"/>
                  </a:lnTo>
                  <a:lnTo>
                    <a:pt x="965" y="148"/>
                  </a:lnTo>
                  <a:lnTo>
                    <a:pt x="983" y="170"/>
                  </a:lnTo>
                  <a:lnTo>
                    <a:pt x="998" y="193"/>
                  </a:lnTo>
                  <a:lnTo>
                    <a:pt x="1012" y="217"/>
                  </a:lnTo>
                  <a:lnTo>
                    <a:pt x="1012" y="217"/>
                  </a:lnTo>
                  <a:lnTo>
                    <a:pt x="1026" y="218"/>
                  </a:lnTo>
                  <a:lnTo>
                    <a:pt x="1040" y="219"/>
                  </a:lnTo>
                  <a:lnTo>
                    <a:pt x="1053" y="221"/>
                  </a:lnTo>
                  <a:lnTo>
                    <a:pt x="1067" y="223"/>
                  </a:lnTo>
                  <a:lnTo>
                    <a:pt x="1081" y="227"/>
                  </a:lnTo>
                  <a:lnTo>
                    <a:pt x="1094" y="230"/>
                  </a:lnTo>
                  <a:lnTo>
                    <a:pt x="1107" y="235"/>
                  </a:lnTo>
                  <a:lnTo>
                    <a:pt x="1120" y="240"/>
                  </a:lnTo>
                  <a:lnTo>
                    <a:pt x="1132" y="245"/>
                  </a:lnTo>
                  <a:lnTo>
                    <a:pt x="1144" y="251"/>
                  </a:lnTo>
                  <a:lnTo>
                    <a:pt x="1156" y="259"/>
                  </a:lnTo>
                  <a:lnTo>
                    <a:pt x="1169" y="266"/>
                  </a:lnTo>
                  <a:lnTo>
                    <a:pt x="1180" y="274"/>
                  </a:lnTo>
                  <a:lnTo>
                    <a:pt x="1191" y="282"/>
                  </a:lnTo>
                  <a:lnTo>
                    <a:pt x="1202" y="291"/>
                  </a:lnTo>
                  <a:lnTo>
                    <a:pt x="1212" y="301"/>
                  </a:lnTo>
                  <a:lnTo>
                    <a:pt x="1212" y="301"/>
                  </a:lnTo>
                  <a:lnTo>
                    <a:pt x="1223" y="311"/>
                  </a:lnTo>
                  <a:lnTo>
                    <a:pt x="1233" y="323"/>
                  </a:lnTo>
                  <a:lnTo>
                    <a:pt x="1242" y="334"/>
                  </a:lnTo>
                  <a:lnTo>
                    <a:pt x="1251" y="346"/>
                  </a:lnTo>
                  <a:lnTo>
                    <a:pt x="1259" y="360"/>
                  </a:lnTo>
                  <a:lnTo>
                    <a:pt x="1266" y="373"/>
                  </a:lnTo>
                  <a:lnTo>
                    <a:pt x="1274" y="386"/>
                  </a:lnTo>
                  <a:lnTo>
                    <a:pt x="1280" y="399"/>
                  </a:lnTo>
                  <a:lnTo>
                    <a:pt x="1286" y="413"/>
                  </a:lnTo>
                  <a:lnTo>
                    <a:pt x="1290" y="427"/>
                  </a:lnTo>
                  <a:lnTo>
                    <a:pt x="1295" y="441"/>
                  </a:lnTo>
                  <a:lnTo>
                    <a:pt x="1298" y="456"/>
                  </a:lnTo>
                  <a:lnTo>
                    <a:pt x="1300" y="471"/>
                  </a:lnTo>
                  <a:lnTo>
                    <a:pt x="1302" y="486"/>
                  </a:lnTo>
                  <a:lnTo>
                    <a:pt x="1303" y="501"/>
                  </a:lnTo>
                  <a:lnTo>
                    <a:pt x="1304" y="516"/>
                  </a:lnTo>
                  <a:lnTo>
                    <a:pt x="1304" y="516"/>
                  </a:lnTo>
                  <a:lnTo>
                    <a:pt x="1303" y="540"/>
                  </a:lnTo>
                  <a:lnTo>
                    <a:pt x="1301" y="563"/>
                  </a:lnTo>
                  <a:lnTo>
                    <a:pt x="1297" y="584"/>
                  </a:lnTo>
                  <a:lnTo>
                    <a:pt x="1292" y="604"/>
                  </a:lnTo>
                  <a:lnTo>
                    <a:pt x="1286" y="623"/>
                  </a:lnTo>
                  <a:lnTo>
                    <a:pt x="1279" y="641"/>
                  </a:lnTo>
                  <a:lnTo>
                    <a:pt x="1271" y="658"/>
                  </a:lnTo>
                  <a:lnTo>
                    <a:pt x="1262" y="674"/>
                  </a:lnTo>
                  <a:lnTo>
                    <a:pt x="1252" y="688"/>
                  </a:lnTo>
                  <a:lnTo>
                    <a:pt x="1242" y="701"/>
                  </a:lnTo>
                  <a:lnTo>
                    <a:pt x="1231" y="714"/>
                  </a:lnTo>
                  <a:lnTo>
                    <a:pt x="1219" y="726"/>
                  </a:lnTo>
                  <a:lnTo>
                    <a:pt x="1208" y="736"/>
                  </a:lnTo>
                  <a:lnTo>
                    <a:pt x="1195" y="746"/>
                  </a:lnTo>
                  <a:lnTo>
                    <a:pt x="1183" y="756"/>
                  </a:lnTo>
                  <a:lnTo>
                    <a:pt x="1171" y="764"/>
                  </a:lnTo>
                  <a:lnTo>
                    <a:pt x="1157" y="772"/>
                  </a:lnTo>
                  <a:lnTo>
                    <a:pt x="1145" y="778"/>
                  </a:lnTo>
                  <a:lnTo>
                    <a:pt x="1121" y="790"/>
                  </a:lnTo>
                  <a:lnTo>
                    <a:pt x="1099" y="799"/>
                  </a:lnTo>
                  <a:lnTo>
                    <a:pt x="1079" y="805"/>
                  </a:lnTo>
                  <a:lnTo>
                    <a:pt x="1060" y="810"/>
                  </a:lnTo>
                  <a:lnTo>
                    <a:pt x="1047" y="813"/>
                  </a:lnTo>
                  <a:lnTo>
                    <a:pt x="1035" y="815"/>
                  </a:lnTo>
                  <a:lnTo>
                    <a:pt x="1035" y="815"/>
                  </a:lnTo>
                  <a:lnTo>
                    <a:pt x="1031" y="816"/>
                  </a:lnTo>
                  <a:lnTo>
                    <a:pt x="1031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46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0" grpId="0"/>
      <p:bldP spid="65" grpId="0" animBg="1"/>
      <p:bldP spid="6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 animBg="1"/>
      <p:bldP spid="66" grpId="0" animBg="1"/>
      <p:bldP spid="68" grpId="0" animBg="1"/>
      <p:bldP spid="69" grpId="0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76" grpId="0" animBg="1"/>
      <p:bldP spid="77" grpId="0"/>
      <p:bldP spid="78" grpId="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124e9bc5514_0_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24e9bc5514_0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4284B">
                  <a:alpha val="0"/>
                </a:srgbClr>
              </a:gs>
              <a:gs pos="90000">
                <a:schemeClr val="dk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g124e9bc5514_0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6213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g124e9bc5514_0_0"/>
          <p:cNvSpPr/>
          <p:nvPr/>
        </p:nvSpPr>
        <p:spPr>
          <a:xfrm flipH="1">
            <a:off x="-1" y="2793091"/>
            <a:ext cx="9144000" cy="460500"/>
          </a:xfrm>
          <a:prstGeom prst="rect">
            <a:avLst/>
          </a:prstGeom>
          <a:gradFill>
            <a:gsLst>
              <a:gs pos="0">
                <a:srgbClr val="F99D24"/>
              </a:gs>
              <a:gs pos="100000">
                <a:srgbClr val="BA49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0" name="Google Shape;280;g124e9bc5514_0_0"/>
          <p:cNvSpPr txBox="1"/>
          <p:nvPr/>
        </p:nvSpPr>
        <p:spPr>
          <a:xfrm>
            <a:off x="706999" y="1440727"/>
            <a:ext cx="7729979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/>
              <a:buNone/>
            </a:pPr>
            <a:r>
              <a:rPr lang="en-US" sz="54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5. Demonstrate marketing ROI</a:t>
            </a:r>
            <a:endParaRPr sz="54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1" name="Google Shape;281;g124e9bc5514_0_0"/>
          <p:cNvSpPr/>
          <p:nvPr/>
        </p:nvSpPr>
        <p:spPr>
          <a:xfrm rot="10800000">
            <a:off x="4175540" y="4060500"/>
            <a:ext cx="792900" cy="1083000"/>
          </a:xfrm>
          <a:prstGeom prst="round2SameRect">
            <a:avLst>
              <a:gd name="adj1" fmla="val 0"/>
              <a:gd name="adj2" fmla="val 19048"/>
            </a:avLst>
          </a:prstGeom>
          <a:gradFill>
            <a:gsLst>
              <a:gs pos="0">
                <a:srgbClr val="D8D8D8"/>
              </a:gs>
              <a:gs pos="3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  <a:effectLst>
            <a:outerShdw blurRad="1016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2" name="Google Shape;282;g124e9bc5514_0_0"/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00548" y="4259131"/>
            <a:ext cx="342902" cy="3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124e9bc5514_0_0" descr="logo-cq-white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442616" y="4511117"/>
            <a:ext cx="1407930" cy="29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iness-team-working-new-business-plan-with-modern-digital-computer-with-copyspace">
            <a:extLst>
              <a:ext uri="{FF2B5EF4-FFF2-40B4-BE49-F238E27FC236}">
                <a16:creationId xmlns:a16="http://schemas.microsoft.com/office/drawing/2014/main" id="{9EFE39A0-2CBD-A709-B01B-651521BA9D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6ADF6E6-9C78-8E45-AD97-0E837614B2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314" y="78804"/>
            <a:ext cx="6341373" cy="49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4000">
                <a:srgbClr val="FFFFFF">
                  <a:alpha val="0"/>
                </a:srgbClr>
              </a:gs>
              <a:gs pos="100000">
                <a:schemeClr val="dk1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6213D">
              <a:alpha val="87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0186" y="565078"/>
            <a:ext cx="682228" cy="68222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762283" y="1402534"/>
            <a:ext cx="79668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Making the most of your relationship</a:t>
            </a:r>
            <a:endParaRPr sz="105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62282" y="1974051"/>
            <a:ext cx="788955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 panose="020F0502020204030204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Set boundaries: Know your permissions and access levels</a:t>
            </a:r>
            <a:endParaRPr sz="18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Get personal: Make personalization and segmentation a reality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Get it on: Your email strategy, that is</a:t>
            </a:r>
            <a:endParaRPr sz="18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Make peace: With your workflows</a:t>
            </a:r>
            <a:endParaRPr sz="18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Keep it positive: Demonstrate marketing ROI</a:t>
            </a:r>
            <a:endParaRPr sz="18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8" name="Google Shape;78;p3" descr="logo-cq-white.png"/>
          <p:cNvPicPr preferRelativeResize="0"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8497" y="4614758"/>
            <a:ext cx="1333339" cy="27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198">
            <a:extLst>
              <a:ext uri="{FF2B5EF4-FFF2-40B4-BE49-F238E27FC236}">
                <a16:creationId xmlns:a16="http://schemas.microsoft.com/office/drawing/2014/main" id="{4642BABB-29E1-9CE4-3258-AE210D58BCEC}"/>
              </a:ext>
            </a:extLst>
          </p:cNvPr>
          <p:cNvSpPr/>
          <p:nvPr/>
        </p:nvSpPr>
        <p:spPr>
          <a:xfrm rot="5400000">
            <a:off x="5774862" y="-2033698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3" name="Picture 292" descr="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0EFF681-688B-4DAB-869B-483BE480F7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" y="3176"/>
            <a:ext cx="3163519" cy="3768297"/>
          </a:xfrm>
          <a:custGeom>
            <a:avLst/>
            <a:gdLst>
              <a:gd name="connsiteX0" fmla="*/ 0 w 3163519"/>
              <a:gd name="connsiteY0" fmla="*/ 0 h 3768297"/>
              <a:gd name="connsiteX1" fmla="*/ 3163519 w 3163519"/>
              <a:gd name="connsiteY1" fmla="*/ 0 h 3768297"/>
              <a:gd name="connsiteX2" fmla="*/ 3163519 w 3163519"/>
              <a:gd name="connsiteY2" fmla="*/ 3138947 h 3768297"/>
              <a:gd name="connsiteX3" fmla="*/ 2534169 w 3163519"/>
              <a:gd name="connsiteY3" fmla="*/ 3768297 h 3768297"/>
              <a:gd name="connsiteX4" fmla="*/ 0 w 3163519"/>
              <a:gd name="connsiteY4" fmla="*/ 3768297 h 376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519" h="3768297">
                <a:moveTo>
                  <a:pt x="0" y="0"/>
                </a:moveTo>
                <a:lnTo>
                  <a:pt x="3163519" y="0"/>
                </a:lnTo>
                <a:lnTo>
                  <a:pt x="3163519" y="3138947"/>
                </a:lnTo>
                <a:cubicBezTo>
                  <a:pt x="3163519" y="3486527"/>
                  <a:pt x="2881749" y="3768297"/>
                  <a:pt x="2534169" y="3768297"/>
                </a:cubicBezTo>
                <a:lnTo>
                  <a:pt x="0" y="3768297"/>
                </a:lnTo>
                <a:close/>
              </a:path>
            </a:pathLst>
          </a:custGeom>
        </p:spPr>
      </p:pic>
      <p:sp>
        <p:nvSpPr>
          <p:cNvPr id="290" name="Rectangle: Single Corner Rounded 289">
            <a:extLst>
              <a:ext uri="{FF2B5EF4-FFF2-40B4-BE49-F238E27FC236}">
                <a16:creationId xmlns:a16="http://schemas.microsoft.com/office/drawing/2014/main" id="{BB49788D-C786-47D7-831C-5579E2E6A567}"/>
              </a:ext>
            </a:extLst>
          </p:cNvPr>
          <p:cNvSpPr/>
          <p:nvPr/>
        </p:nvSpPr>
        <p:spPr>
          <a:xfrm rot="10800000" flipH="1">
            <a:off x="2" y="-2"/>
            <a:ext cx="3163519" cy="3768297"/>
          </a:xfrm>
          <a:prstGeom prst="round1Rect">
            <a:avLst>
              <a:gd name="adj" fmla="val 19894"/>
            </a:avLst>
          </a:prstGeom>
          <a:solidFill>
            <a:srgbClr val="56213D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Avenir Book" panose="020B0503020203020204" pitchFamily="34" charset="-78"/>
              <a:cs typeface="Avenir Book" panose="020B0503020203020204" pitchFamily="34" charset="-78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106724-83A9-4E92-8E4E-99757F2D75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106724-83A9-4E92-8E4E-99757F2D7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5E0BCC2-C00C-4FD2-80F8-5081A955F770}"/>
              </a:ext>
            </a:extLst>
          </p:cNvPr>
          <p:cNvSpPr txBox="1"/>
          <p:nvPr/>
        </p:nvSpPr>
        <p:spPr>
          <a:xfrm>
            <a:off x="380757" y="1475415"/>
            <a:ext cx="2675133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Show your worth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3A152EA-3D93-4F05-AA19-44B84736C09A}"/>
              </a:ext>
            </a:extLst>
          </p:cNvPr>
          <p:cNvCxnSpPr>
            <a:cxnSpLocks/>
          </p:cNvCxnSpPr>
          <p:nvPr/>
        </p:nvCxnSpPr>
        <p:spPr>
          <a:xfrm>
            <a:off x="414333" y="2849383"/>
            <a:ext cx="2231120" cy="0"/>
          </a:xfrm>
          <a:prstGeom prst="line">
            <a:avLst/>
          </a:prstGeom>
          <a:ln w="3175">
            <a:solidFill>
              <a:schemeClr val="bg1">
                <a:alpha val="2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363E7D43-4234-4541-9BB9-22AE763FB23C}"/>
              </a:ext>
            </a:extLst>
          </p:cNvPr>
          <p:cNvSpPr/>
          <p:nvPr/>
        </p:nvSpPr>
        <p:spPr>
          <a:xfrm>
            <a:off x="4307164" y="478833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Report on leads</a:t>
            </a:r>
          </a:p>
        </p:txBody>
      </p:sp>
      <p:pic>
        <p:nvPicPr>
          <p:cNvPr id="289" name="Picture 2" descr="Clarity Quest">
            <a:extLst>
              <a:ext uri="{FF2B5EF4-FFF2-40B4-BE49-F238E27FC236}">
                <a16:creationId xmlns:a16="http://schemas.microsoft.com/office/drawing/2014/main" id="{0A660A12-D6B5-4400-BECF-B6D9AEA3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91" y="4445037"/>
            <a:ext cx="1660173" cy="3929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AEB74464-AD0A-40B3-8D48-1FF286D22333}"/>
              </a:ext>
            </a:extLst>
          </p:cNvPr>
          <p:cNvSpPr/>
          <p:nvPr/>
        </p:nvSpPr>
        <p:spPr>
          <a:xfrm>
            <a:off x="385229" y="2825107"/>
            <a:ext cx="653146" cy="642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DAF6FB-810F-619C-E3D6-CE505AF272CD}"/>
              </a:ext>
            </a:extLst>
          </p:cNvPr>
          <p:cNvSpPr/>
          <p:nvPr/>
        </p:nvSpPr>
        <p:spPr>
          <a:xfrm>
            <a:off x="3556879" y="346135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C66E04C-F38B-A56A-A075-EC9EADA0FE4D}"/>
              </a:ext>
            </a:extLst>
          </p:cNvPr>
          <p:cNvSpPr/>
          <p:nvPr/>
        </p:nvSpPr>
        <p:spPr>
          <a:xfrm>
            <a:off x="3622104" y="409962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1 </a:t>
            </a:r>
          </a:p>
        </p:txBody>
      </p:sp>
      <p:sp>
        <p:nvSpPr>
          <p:cNvPr id="30" name="Rectangle: Rounded Corners 198">
            <a:extLst>
              <a:ext uri="{FF2B5EF4-FFF2-40B4-BE49-F238E27FC236}">
                <a16:creationId xmlns:a16="http://schemas.microsoft.com/office/drawing/2014/main" id="{A6A07E90-B605-C9ED-B308-BBFE9D702178}"/>
              </a:ext>
            </a:extLst>
          </p:cNvPr>
          <p:cNvSpPr/>
          <p:nvPr/>
        </p:nvSpPr>
        <p:spPr>
          <a:xfrm rot="5400000">
            <a:off x="5775609" y="-134165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209">
            <a:extLst>
              <a:ext uri="{FF2B5EF4-FFF2-40B4-BE49-F238E27FC236}">
                <a16:creationId xmlns:a16="http://schemas.microsoft.com/office/drawing/2014/main" id="{C303FD7B-4079-CE90-AD80-EAA17043F430}"/>
              </a:ext>
            </a:extLst>
          </p:cNvPr>
          <p:cNvSpPr/>
          <p:nvPr/>
        </p:nvSpPr>
        <p:spPr>
          <a:xfrm>
            <a:off x="4307911" y="2378366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Track conversions and deals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A4367D-4CC4-8C06-1D35-5DC04F8039A2}"/>
              </a:ext>
            </a:extLst>
          </p:cNvPr>
          <p:cNvSpPr/>
          <p:nvPr/>
        </p:nvSpPr>
        <p:spPr>
          <a:xfrm>
            <a:off x="3557626" y="2245668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887E98-B9B7-9E81-5678-37FA86CC8113}"/>
              </a:ext>
            </a:extLst>
          </p:cNvPr>
          <p:cNvSpPr/>
          <p:nvPr/>
        </p:nvSpPr>
        <p:spPr>
          <a:xfrm>
            <a:off x="3622851" y="2309495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3 </a:t>
            </a:r>
          </a:p>
        </p:txBody>
      </p:sp>
      <p:sp>
        <p:nvSpPr>
          <p:cNvPr id="38" name="Rectangle: Rounded Corners 198">
            <a:extLst>
              <a:ext uri="{FF2B5EF4-FFF2-40B4-BE49-F238E27FC236}">
                <a16:creationId xmlns:a16="http://schemas.microsoft.com/office/drawing/2014/main" id="{7BFD6C1F-0252-B62D-A2F1-AE67235FB3CD}"/>
              </a:ext>
            </a:extLst>
          </p:cNvPr>
          <p:cNvSpPr/>
          <p:nvPr/>
        </p:nvSpPr>
        <p:spPr>
          <a:xfrm rot="5400000">
            <a:off x="5774861" y="-1084774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209">
            <a:extLst>
              <a:ext uri="{FF2B5EF4-FFF2-40B4-BE49-F238E27FC236}">
                <a16:creationId xmlns:a16="http://schemas.microsoft.com/office/drawing/2014/main" id="{B4C1BC1F-D412-EAF0-2FF4-F34FDFDA602B}"/>
              </a:ext>
            </a:extLst>
          </p:cNvPr>
          <p:cNvSpPr/>
          <p:nvPr/>
        </p:nvSpPr>
        <p:spPr>
          <a:xfrm>
            <a:off x="4307163" y="1427757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Monitor and measure touchpoints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E645F78-3F09-CC52-8999-830672FCB89E}"/>
              </a:ext>
            </a:extLst>
          </p:cNvPr>
          <p:cNvSpPr/>
          <p:nvPr/>
        </p:nvSpPr>
        <p:spPr>
          <a:xfrm>
            <a:off x="3556878" y="1295059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E64F3A-FE46-5234-ACF8-B290D8115E61}"/>
              </a:ext>
            </a:extLst>
          </p:cNvPr>
          <p:cNvSpPr/>
          <p:nvPr/>
        </p:nvSpPr>
        <p:spPr>
          <a:xfrm>
            <a:off x="3622103" y="1358886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2 </a:t>
            </a:r>
          </a:p>
        </p:txBody>
      </p:sp>
      <p:sp>
        <p:nvSpPr>
          <p:cNvPr id="42" name="Rectangle: Rounded Corners 198">
            <a:extLst>
              <a:ext uri="{FF2B5EF4-FFF2-40B4-BE49-F238E27FC236}">
                <a16:creationId xmlns:a16="http://schemas.microsoft.com/office/drawing/2014/main" id="{D6400BE9-53BE-785E-6EF0-C949B68D9455}"/>
              </a:ext>
            </a:extLst>
          </p:cNvPr>
          <p:cNvSpPr/>
          <p:nvPr/>
        </p:nvSpPr>
        <p:spPr>
          <a:xfrm rot="5400000">
            <a:off x="5774861" y="797764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209">
            <a:extLst>
              <a:ext uri="{FF2B5EF4-FFF2-40B4-BE49-F238E27FC236}">
                <a16:creationId xmlns:a16="http://schemas.microsoft.com/office/drawing/2014/main" id="{EB1C0BB4-1645-0686-582A-D602DD0F0569}"/>
              </a:ext>
            </a:extLst>
          </p:cNvPr>
          <p:cNvSpPr/>
          <p:nvPr/>
        </p:nvSpPr>
        <p:spPr>
          <a:xfrm>
            <a:off x="4307163" y="3310295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Align marketing and sales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E8B0658-70CC-D9DB-71AA-F1D95AEC9BC3}"/>
              </a:ext>
            </a:extLst>
          </p:cNvPr>
          <p:cNvSpPr/>
          <p:nvPr/>
        </p:nvSpPr>
        <p:spPr>
          <a:xfrm>
            <a:off x="3556878" y="3177597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E3937C-0919-51F1-0E4B-069C73DD31B3}"/>
              </a:ext>
            </a:extLst>
          </p:cNvPr>
          <p:cNvSpPr/>
          <p:nvPr/>
        </p:nvSpPr>
        <p:spPr>
          <a:xfrm>
            <a:off x="3622103" y="3241424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4 </a:t>
            </a:r>
          </a:p>
        </p:txBody>
      </p:sp>
      <p:sp>
        <p:nvSpPr>
          <p:cNvPr id="46" name="Rectangle: Rounded Corners 198">
            <a:extLst>
              <a:ext uri="{FF2B5EF4-FFF2-40B4-BE49-F238E27FC236}">
                <a16:creationId xmlns:a16="http://schemas.microsoft.com/office/drawing/2014/main" id="{B0D26F17-425C-0FE6-C269-D6FD9C6BCA91}"/>
              </a:ext>
            </a:extLst>
          </p:cNvPr>
          <p:cNvSpPr/>
          <p:nvPr/>
        </p:nvSpPr>
        <p:spPr>
          <a:xfrm rot="5400000">
            <a:off x="5774861" y="1726165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209">
            <a:extLst>
              <a:ext uri="{FF2B5EF4-FFF2-40B4-BE49-F238E27FC236}">
                <a16:creationId xmlns:a16="http://schemas.microsoft.com/office/drawing/2014/main" id="{2C88954C-67BE-2596-E4E7-B1CC29F4EA2E}"/>
              </a:ext>
            </a:extLst>
          </p:cNvPr>
          <p:cNvSpPr/>
          <p:nvPr/>
        </p:nvSpPr>
        <p:spPr>
          <a:xfrm>
            <a:off x="4307163" y="4238696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Roll-up to see the impact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DCD7A6B-3D3D-D2E6-68D7-FBF306858F13}"/>
              </a:ext>
            </a:extLst>
          </p:cNvPr>
          <p:cNvSpPr/>
          <p:nvPr/>
        </p:nvSpPr>
        <p:spPr>
          <a:xfrm>
            <a:off x="3556878" y="4105998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02D9CE8-1C73-59BE-88FF-A52047CE0AEE}"/>
              </a:ext>
            </a:extLst>
          </p:cNvPr>
          <p:cNvSpPr/>
          <p:nvPr/>
        </p:nvSpPr>
        <p:spPr>
          <a:xfrm>
            <a:off x="3622103" y="4169825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5 </a:t>
            </a:r>
          </a:p>
        </p:txBody>
      </p:sp>
      <p:grpSp>
        <p:nvGrpSpPr>
          <p:cNvPr id="33" name="Graphic 14">
            <a:extLst>
              <a:ext uri="{FF2B5EF4-FFF2-40B4-BE49-F238E27FC236}">
                <a16:creationId xmlns:a16="http://schemas.microsoft.com/office/drawing/2014/main" id="{4D90F54B-8218-215D-C448-886D065BB3B5}"/>
              </a:ext>
            </a:extLst>
          </p:cNvPr>
          <p:cNvGrpSpPr>
            <a:grpSpLocks noChangeAspect="1"/>
          </p:cNvGrpSpPr>
          <p:nvPr/>
        </p:nvGrpSpPr>
        <p:grpSpPr>
          <a:xfrm>
            <a:off x="460399" y="520220"/>
            <a:ext cx="548640" cy="548640"/>
            <a:chOff x="7217862" y="2702587"/>
            <a:chExt cx="381999" cy="381999"/>
          </a:xfrm>
          <a:noFill/>
        </p:grpSpPr>
        <p:grpSp>
          <p:nvGrpSpPr>
            <p:cNvPr id="34" name="Graphic 14">
              <a:extLst>
                <a:ext uri="{FF2B5EF4-FFF2-40B4-BE49-F238E27FC236}">
                  <a16:creationId xmlns:a16="http://schemas.microsoft.com/office/drawing/2014/main" id="{7D9C5EC7-6207-A459-032B-CD94934C43E6}"/>
                </a:ext>
              </a:extLst>
            </p:cNvPr>
            <p:cNvGrpSpPr/>
            <p:nvPr/>
          </p:nvGrpSpPr>
          <p:grpSpPr>
            <a:xfrm>
              <a:off x="7217862" y="2702587"/>
              <a:ext cx="381999" cy="381999"/>
              <a:chOff x="7217862" y="2702587"/>
              <a:chExt cx="381999" cy="381999"/>
            </a:xfrm>
            <a:noFill/>
          </p:grpSpPr>
          <p:sp>
            <p:nvSpPr>
              <p:cNvPr id="52" name="Freeform: Shape 29">
                <a:extLst>
                  <a:ext uri="{FF2B5EF4-FFF2-40B4-BE49-F238E27FC236}">
                    <a16:creationId xmlns:a16="http://schemas.microsoft.com/office/drawing/2014/main" id="{39B49361-3446-4CFE-5F3A-EB7DFDF55C26}"/>
                  </a:ext>
                </a:extLst>
              </p:cNvPr>
              <p:cNvSpPr/>
              <p:nvPr/>
            </p:nvSpPr>
            <p:spPr>
              <a:xfrm>
                <a:off x="7217862" y="3084586"/>
                <a:ext cx="381999" cy="16608"/>
              </a:xfrm>
              <a:custGeom>
                <a:avLst/>
                <a:gdLst>
                  <a:gd name="connsiteX0" fmla="*/ 0 w 381999"/>
                  <a:gd name="connsiteY0" fmla="*/ 0 h 16608"/>
                  <a:gd name="connsiteX1" fmla="*/ 381999 w 381999"/>
                  <a:gd name="connsiteY1" fmla="*/ 0 h 1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999" h="16608">
                    <a:moveTo>
                      <a:pt x="0" y="0"/>
                    </a:moveTo>
                    <a:lnTo>
                      <a:pt x="381999" y="0"/>
                    </a:lnTo>
                  </a:path>
                </a:pathLst>
              </a:custGeom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53" name="Freeform: Shape 30">
                <a:extLst>
                  <a:ext uri="{FF2B5EF4-FFF2-40B4-BE49-F238E27FC236}">
                    <a16:creationId xmlns:a16="http://schemas.microsoft.com/office/drawing/2014/main" id="{E77EA3FC-CBDD-353A-ABD0-0CAACB0E6DD2}"/>
                  </a:ext>
                </a:extLst>
              </p:cNvPr>
              <p:cNvSpPr/>
              <p:nvPr/>
            </p:nvSpPr>
            <p:spPr>
              <a:xfrm>
                <a:off x="7234471" y="3001543"/>
                <a:ext cx="49826" cy="83043"/>
              </a:xfrm>
              <a:custGeom>
                <a:avLst/>
                <a:gdLst>
                  <a:gd name="connsiteX0" fmla="*/ 0 w 49826"/>
                  <a:gd name="connsiteY0" fmla="*/ 0 h 83043"/>
                  <a:gd name="connsiteX1" fmla="*/ 49826 w 49826"/>
                  <a:gd name="connsiteY1" fmla="*/ 0 h 83043"/>
                  <a:gd name="connsiteX2" fmla="*/ 49826 w 49826"/>
                  <a:gd name="connsiteY2" fmla="*/ 83043 h 83043"/>
                  <a:gd name="connsiteX3" fmla="*/ 0 w 49826"/>
                  <a:gd name="connsiteY3" fmla="*/ 83043 h 8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26" h="83043">
                    <a:moveTo>
                      <a:pt x="0" y="0"/>
                    </a:moveTo>
                    <a:lnTo>
                      <a:pt x="49826" y="0"/>
                    </a:lnTo>
                    <a:lnTo>
                      <a:pt x="49826" y="83043"/>
                    </a:lnTo>
                    <a:lnTo>
                      <a:pt x="0" y="83043"/>
                    </a:lnTo>
                    <a:close/>
                  </a:path>
                </a:pathLst>
              </a:custGeom>
              <a:noFill/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54" name="Freeform: Shape 31">
                <a:extLst>
                  <a:ext uri="{FF2B5EF4-FFF2-40B4-BE49-F238E27FC236}">
                    <a16:creationId xmlns:a16="http://schemas.microsoft.com/office/drawing/2014/main" id="{3C1A7BBD-6B84-F7B8-435E-12BC12F96DF3}"/>
                  </a:ext>
                </a:extLst>
              </p:cNvPr>
              <p:cNvSpPr/>
              <p:nvPr/>
            </p:nvSpPr>
            <p:spPr>
              <a:xfrm>
                <a:off x="7334123" y="2918500"/>
                <a:ext cx="49826" cy="166086"/>
              </a:xfrm>
              <a:custGeom>
                <a:avLst/>
                <a:gdLst>
                  <a:gd name="connsiteX0" fmla="*/ 0 w 49826"/>
                  <a:gd name="connsiteY0" fmla="*/ 0 h 166086"/>
                  <a:gd name="connsiteX1" fmla="*/ 49826 w 49826"/>
                  <a:gd name="connsiteY1" fmla="*/ 0 h 166086"/>
                  <a:gd name="connsiteX2" fmla="*/ 49826 w 49826"/>
                  <a:gd name="connsiteY2" fmla="*/ 166087 h 166086"/>
                  <a:gd name="connsiteX3" fmla="*/ 0 w 49826"/>
                  <a:gd name="connsiteY3" fmla="*/ 166087 h 16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26" h="166086">
                    <a:moveTo>
                      <a:pt x="0" y="0"/>
                    </a:moveTo>
                    <a:lnTo>
                      <a:pt x="49826" y="0"/>
                    </a:lnTo>
                    <a:lnTo>
                      <a:pt x="49826" y="166087"/>
                    </a:lnTo>
                    <a:lnTo>
                      <a:pt x="0" y="166087"/>
                    </a:lnTo>
                    <a:close/>
                  </a:path>
                </a:pathLst>
              </a:custGeom>
              <a:noFill/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55" name="Freeform: Shape 32">
                <a:extLst>
                  <a:ext uri="{FF2B5EF4-FFF2-40B4-BE49-F238E27FC236}">
                    <a16:creationId xmlns:a16="http://schemas.microsoft.com/office/drawing/2014/main" id="{C2177F89-40F9-796E-44D0-878BF94B3500}"/>
                  </a:ext>
                </a:extLst>
              </p:cNvPr>
              <p:cNvSpPr/>
              <p:nvPr/>
            </p:nvSpPr>
            <p:spPr>
              <a:xfrm>
                <a:off x="7433775" y="2951717"/>
                <a:ext cx="49826" cy="132869"/>
              </a:xfrm>
              <a:custGeom>
                <a:avLst/>
                <a:gdLst>
                  <a:gd name="connsiteX0" fmla="*/ 0 w 49826"/>
                  <a:gd name="connsiteY0" fmla="*/ 0 h 132869"/>
                  <a:gd name="connsiteX1" fmla="*/ 49826 w 49826"/>
                  <a:gd name="connsiteY1" fmla="*/ 0 h 132869"/>
                  <a:gd name="connsiteX2" fmla="*/ 49826 w 49826"/>
                  <a:gd name="connsiteY2" fmla="*/ 132869 h 132869"/>
                  <a:gd name="connsiteX3" fmla="*/ 0 w 49826"/>
                  <a:gd name="connsiteY3" fmla="*/ 132869 h 13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26" h="132869">
                    <a:moveTo>
                      <a:pt x="0" y="0"/>
                    </a:moveTo>
                    <a:lnTo>
                      <a:pt x="49826" y="0"/>
                    </a:lnTo>
                    <a:lnTo>
                      <a:pt x="49826" y="132869"/>
                    </a:lnTo>
                    <a:lnTo>
                      <a:pt x="0" y="132869"/>
                    </a:lnTo>
                    <a:close/>
                  </a:path>
                </a:pathLst>
              </a:custGeom>
              <a:noFill/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56" name="Freeform: Shape 34">
                <a:extLst>
                  <a:ext uri="{FF2B5EF4-FFF2-40B4-BE49-F238E27FC236}">
                    <a16:creationId xmlns:a16="http://schemas.microsoft.com/office/drawing/2014/main" id="{3B51511C-9A23-DDBA-1E5B-E377D2D53F20}"/>
                  </a:ext>
                </a:extLst>
              </p:cNvPr>
              <p:cNvSpPr/>
              <p:nvPr/>
            </p:nvSpPr>
            <p:spPr>
              <a:xfrm>
                <a:off x="7533427" y="2835456"/>
                <a:ext cx="49826" cy="249130"/>
              </a:xfrm>
              <a:custGeom>
                <a:avLst/>
                <a:gdLst>
                  <a:gd name="connsiteX0" fmla="*/ 0 w 49826"/>
                  <a:gd name="connsiteY0" fmla="*/ 0 h 249130"/>
                  <a:gd name="connsiteX1" fmla="*/ 49826 w 49826"/>
                  <a:gd name="connsiteY1" fmla="*/ 0 h 249130"/>
                  <a:gd name="connsiteX2" fmla="*/ 49826 w 49826"/>
                  <a:gd name="connsiteY2" fmla="*/ 249130 h 249130"/>
                  <a:gd name="connsiteX3" fmla="*/ 0 w 49826"/>
                  <a:gd name="connsiteY3" fmla="*/ 249130 h 24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826" h="249130">
                    <a:moveTo>
                      <a:pt x="0" y="0"/>
                    </a:moveTo>
                    <a:lnTo>
                      <a:pt x="49826" y="0"/>
                    </a:lnTo>
                    <a:lnTo>
                      <a:pt x="49826" y="249130"/>
                    </a:lnTo>
                    <a:lnTo>
                      <a:pt x="0" y="249130"/>
                    </a:lnTo>
                    <a:close/>
                  </a:path>
                </a:pathLst>
              </a:custGeom>
              <a:noFill/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57" name="Freeform: Shape 36">
                <a:extLst>
                  <a:ext uri="{FF2B5EF4-FFF2-40B4-BE49-F238E27FC236}">
                    <a16:creationId xmlns:a16="http://schemas.microsoft.com/office/drawing/2014/main" id="{4299BBB0-836D-7577-ED30-D6F34ACCA9B9}"/>
                  </a:ext>
                </a:extLst>
              </p:cNvPr>
              <p:cNvSpPr/>
              <p:nvPr/>
            </p:nvSpPr>
            <p:spPr>
              <a:xfrm>
                <a:off x="7242775" y="2868674"/>
                <a:ext cx="33217" cy="33217"/>
              </a:xfrm>
              <a:custGeom>
                <a:avLst/>
                <a:gdLst>
                  <a:gd name="connsiteX0" fmla="*/ 33217 w 33217"/>
                  <a:gd name="connsiteY0" fmla="*/ 16609 h 33217"/>
                  <a:gd name="connsiteX1" fmla="*/ 16609 w 33217"/>
                  <a:gd name="connsiteY1" fmla="*/ 33217 h 33217"/>
                  <a:gd name="connsiteX2" fmla="*/ 0 w 33217"/>
                  <a:gd name="connsiteY2" fmla="*/ 16609 h 33217"/>
                  <a:gd name="connsiteX3" fmla="*/ 16609 w 33217"/>
                  <a:gd name="connsiteY3" fmla="*/ 0 h 33217"/>
                  <a:gd name="connsiteX4" fmla="*/ 33217 w 33217"/>
                  <a:gd name="connsiteY4" fmla="*/ 16609 h 3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7" h="33217">
                    <a:moveTo>
                      <a:pt x="33217" y="16609"/>
                    </a:moveTo>
                    <a:cubicBezTo>
                      <a:pt x="33217" y="25781"/>
                      <a:pt x="25781" y="33217"/>
                      <a:pt x="16609" y="33217"/>
                    </a:cubicBezTo>
                    <a:cubicBezTo>
                      <a:pt x="7436" y="33217"/>
                      <a:pt x="0" y="25781"/>
                      <a:pt x="0" y="16609"/>
                    </a:cubicBezTo>
                    <a:cubicBezTo>
                      <a:pt x="0" y="7436"/>
                      <a:pt x="7436" y="0"/>
                      <a:pt x="16609" y="0"/>
                    </a:cubicBezTo>
                    <a:cubicBezTo>
                      <a:pt x="25781" y="0"/>
                      <a:pt x="33217" y="7436"/>
                      <a:pt x="33217" y="16609"/>
                    </a:cubicBezTo>
                    <a:close/>
                  </a:path>
                </a:pathLst>
              </a:custGeom>
              <a:noFill/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58" name="Freeform: Shape 38">
                <a:extLst>
                  <a:ext uri="{FF2B5EF4-FFF2-40B4-BE49-F238E27FC236}">
                    <a16:creationId xmlns:a16="http://schemas.microsoft.com/office/drawing/2014/main" id="{191A6D29-7873-11FF-7A60-B82F732F1DFD}"/>
                  </a:ext>
                </a:extLst>
              </p:cNvPr>
              <p:cNvSpPr/>
              <p:nvPr/>
            </p:nvSpPr>
            <p:spPr>
              <a:xfrm>
                <a:off x="7342427" y="2785630"/>
                <a:ext cx="33217" cy="33217"/>
              </a:xfrm>
              <a:custGeom>
                <a:avLst/>
                <a:gdLst>
                  <a:gd name="connsiteX0" fmla="*/ 33217 w 33217"/>
                  <a:gd name="connsiteY0" fmla="*/ 16609 h 33217"/>
                  <a:gd name="connsiteX1" fmla="*/ 16609 w 33217"/>
                  <a:gd name="connsiteY1" fmla="*/ 33217 h 33217"/>
                  <a:gd name="connsiteX2" fmla="*/ 0 w 33217"/>
                  <a:gd name="connsiteY2" fmla="*/ 16609 h 33217"/>
                  <a:gd name="connsiteX3" fmla="*/ 16609 w 33217"/>
                  <a:gd name="connsiteY3" fmla="*/ 0 h 33217"/>
                  <a:gd name="connsiteX4" fmla="*/ 33217 w 33217"/>
                  <a:gd name="connsiteY4" fmla="*/ 16609 h 3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7" h="33217">
                    <a:moveTo>
                      <a:pt x="33217" y="16609"/>
                    </a:moveTo>
                    <a:cubicBezTo>
                      <a:pt x="33217" y="25781"/>
                      <a:pt x="25781" y="33217"/>
                      <a:pt x="16609" y="33217"/>
                    </a:cubicBezTo>
                    <a:cubicBezTo>
                      <a:pt x="7436" y="33217"/>
                      <a:pt x="0" y="25781"/>
                      <a:pt x="0" y="16609"/>
                    </a:cubicBezTo>
                    <a:cubicBezTo>
                      <a:pt x="0" y="7436"/>
                      <a:pt x="7436" y="0"/>
                      <a:pt x="16609" y="0"/>
                    </a:cubicBezTo>
                    <a:cubicBezTo>
                      <a:pt x="25781" y="0"/>
                      <a:pt x="33217" y="7436"/>
                      <a:pt x="33217" y="16609"/>
                    </a:cubicBezTo>
                    <a:close/>
                  </a:path>
                </a:pathLst>
              </a:custGeom>
              <a:noFill/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59" name="Freeform: Shape 39">
                <a:extLst>
                  <a:ext uri="{FF2B5EF4-FFF2-40B4-BE49-F238E27FC236}">
                    <a16:creationId xmlns:a16="http://schemas.microsoft.com/office/drawing/2014/main" id="{7061A303-5C15-7594-9E3A-D8FA1D578492}"/>
                  </a:ext>
                </a:extLst>
              </p:cNvPr>
              <p:cNvSpPr/>
              <p:nvPr/>
            </p:nvSpPr>
            <p:spPr>
              <a:xfrm>
                <a:off x="7442079" y="2818848"/>
                <a:ext cx="33217" cy="33217"/>
              </a:xfrm>
              <a:custGeom>
                <a:avLst/>
                <a:gdLst>
                  <a:gd name="connsiteX0" fmla="*/ 33217 w 33217"/>
                  <a:gd name="connsiteY0" fmla="*/ 16609 h 33217"/>
                  <a:gd name="connsiteX1" fmla="*/ 16609 w 33217"/>
                  <a:gd name="connsiteY1" fmla="*/ 33217 h 33217"/>
                  <a:gd name="connsiteX2" fmla="*/ 0 w 33217"/>
                  <a:gd name="connsiteY2" fmla="*/ 16609 h 33217"/>
                  <a:gd name="connsiteX3" fmla="*/ 16609 w 33217"/>
                  <a:gd name="connsiteY3" fmla="*/ 0 h 33217"/>
                  <a:gd name="connsiteX4" fmla="*/ 33217 w 33217"/>
                  <a:gd name="connsiteY4" fmla="*/ 16609 h 3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7" h="33217">
                    <a:moveTo>
                      <a:pt x="33217" y="16609"/>
                    </a:moveTo>
                    <a:cubicBezTo>
                      <a:pt x="33217" y="25781"/>
                      <a:pt x="25781" y="33217"/>
                      <a:pt x="16609" y="33217"/>
                    </a:cubicBezTo>
                    <a:cubicBezTo>
                      <a:pt x="7436" y="33217"/>
                      <a:pt x="0" y="25781"/>
                      <a:pt x="0" y="16609"/>
                    </a:cubicBezTo>
                    <a:cubicBezTo>
                      <a:pt x="0" y="7436"/>
                      <a:pt x="7436" y="0"/>
                      <a:pt x="16609" y="0"/>
                    </a:cubicBezTo>
                    <a:cubicBezTo>
                      <a:pt x="25781" y="0"/>
                      <a:pt x="33217" y="7436"/>
                      <a:pt x="33217" y="16609"/>
                    </a:cubicBezTo>
                    <a:close/>
                  </a:path>
                </a:pathLst>
              </a:custGeom>
              <a:noFill/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60" name="Freeform: Shape 40">
                <a:extLst>
                  <a:ext uri="{FF2B5EF4-FFF2-40B4-BE49-F238E27FC236}">
                    <a16:creationId xmlns:a16="http://schemas.microsoft.com/office/drawing/2014/main" id="{CF119C26-A388-3B51-B688-495137EB7CFC}"/>
                  </a:ext>
                </a:extLst>
              </p:cNvPr>
              <p:cNvSpPr/>
              <p:nvPr/>
            </p:nvSpPr>
            <p:spPr>
              <a:xfrm>
                <a:off x="7541731" y="2702587"/>
                <a:ext cx="33217" cy="33217"/>
              </a:xfrm>
              <a:custGeom>
                <a:avLst/>
                <a:gdLst>
                  <a:gd name="connsiteX0" fmla="*/ 33217 w 33217"/>
                  <a:gd name="connsiteY0" fmla="*/ 16609 h 33217"/>
                  <a:gd name="connsiteX1" fmla="*/ 16609 w 33217"/>
                  <a:gd name="connsiteY1" fmla="*/ 33217 h 33217"/>
                  <a:gd name="connsiteX2" fmla="*/ 0 w 33217"/>
                  <a:gd name="connsiteY2" fmla="*/ 16609 h 33217"/>
                  <a:gd name="connsiteX3" fmla="*/ 16609 w 33217"/>
                  <a:gd name="connsiteY3" fmla="*/ 0 h 33217"/>
                  <a:gd name="connsiteX4" fmla="*/ 33217 w 33217"/>
                  <a:gd name="connsiteY4" fmla="*/ 16609 h 3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7" h="33217">
                    <a:moveTo>
                      <a:pt x="33217" y="16609"/>
                    </a:moveTo>
                    <a:cubicBezTo>
                      <a:pt x="33217" y="25781"/>
                      <a:pt x="25781" y="33217"/>
                      <a:pt x="16609" y="33217"/>
                    </a:cubicBezTo>
                    <a:cubicBezTo>
                      <a:pt x="7436" y="33217"/>
                      <a:pt x="0" y="25781"/>
                      <a:pt x="0" y="16609"/>
                    </a:cubicBezTo>
                    <a:cubicBezTo>
                      <a:pt x="0" y="7436"/>
                      <a:pt x="7436" y="0"/>
                      <a:pt x="16609" y="0"/>
                    </a:cubicBezTo>
                    <a:cubicBezTo>
                      <a:pt x="25781" y="0"/>
                      <a:pt x="33217" y="7436"/>
                      <a:pt x="33217" y="16609"/>
                    </a:cubicBezTo>
                    <a:close/>
                  </a:path>
                </a:pathLst>
              </a:custGeom>
              <a:noFill/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61" name="Freeform: Shape 41">
                <a:extLst>
                  <a:ext uri="{FF2B5EF4-FFF2-40B4-BE49-F238E27FC236}">
                    <a16:creationId xmlns:a16="http://schemas.microsoft.com/office/drawing/2014/main" id="{339056D5-FF93-CB56-D014-498D4FFC6B60}"/>
                  </a:ext>
                </a:extLst>
              </p:cNvPr>
              <p:cNvSpPr/>
              <p:nvPr/>
            </p:nvSpPr>
            <p:spPr>
              <a:xfrm>
                <a:off x="7272670" y="2812204"/>
                <a:ext cx="73078" cy="63112"/>
              </a:xfrm>
              <a:custGeom>
                <a:avLst/>
                <a:gdLst>
                  <a:gd name="connsiteX0" fmla="*/ 0 w 73078"/>
                  <a:gd name="connsiteY0" fmla="*/ 63113 h 63112"/>
                  <a:gd name="connsiteX1" fmla="*/ 73078 w 73078"/>
                  <a:gd name="connsiteY1" fmla="*/ 0 h 6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078" h="63112">
                    <a:moveTo>
                      <a:pt x="0" y="63113"/>
                    </a:moveTo>
                    <a:lnTo>
                      <a:pt x="73078" y="0"/>
                    </a:lnTo>
                  </a:path>
                </a:pathLst>
              </a:custGeom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62" name="Freeform: Shape 44">
                <a:extLst>
                  <a:ext uri="{FF2B5EF4-FFF2-40B4-BE49-F238E27FC236}">
                    <a16:creationId xmlns:a16="http://schemas.microsoft.com/office/drawing/2014/main" id="{2334D08B-35F0-ED19-6C01-B9300A000EC6}"/>
                  </a:ext>
                </a:extLst>
              </p:cNvPr>
              <p:cNvSpPr/>
              <p:nvPr/>
            </p:nvSpPr>
            <p:spPr>
              <a:xfrm>
                <a:off x="7373983" y="2807221"/>
                <a:ext cx="69756" cy="23252"/>
              </a:xfrm>
              <a:custGeom>
                <a:avLst/>
                <a:gdLst>
                  <a:gd name="connsiteX0" fmla="*/ 0 w 69756"/>
                  <a:gd name="connsiteY0" fmla="*/ 0 h 23252"/>
                  <a:gd name="connsiteX1" fmla="*/ 69756 w 69756"/>
                  <a:gd name="connsiteY1" fmla="*/ 23252 h 2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756" h="23252">
                    <a:moveTo>
                      <a:pt x="0" y="0"/>
                    </a:moveTo>
                    <a:lnTo>
                      <a:pt x="69756" y="23252"/>
                    </a:lnTo>
                  </a:path>
                </a:pathLst>
              </a:custGeom>
              <a:ln w="16272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63" name="Freeform: Shape 45">
                <a:extLst>
                  <a:ext uri="{FF2B5EF4-FFF2-40B4-BE49-F238E27FC236}">
                    <a16:creationId xmlns:a16="http://schemas.microsoft.com/office/drawing/2014/main" id="{252C0860-996C-DABC-8F60-B88FEBAEDC61}"/>
                  </a:ext>
                </a:extLst>
              </p:cNvPr>
              <p:cNvSpPr/>
              <p:nvPr/>
            </p:nvSpPr>
            <p:spPr>
              <a:xfrm>
                <a:off x="7470314" y="2732482"/>
                <a:ext cx="76399" cy="89686"/>
              </a:xfrm>
              <a:custGeom>
                <a:avLst/>
                <a:gdLst>
                  <a:gd name="connsiteX0" fmla="*/ 76400 w 76399"/>
                  <a:gd name="connsiteY0" fmla="*/ 0 h 89686"/>
                  <a:gd name="connsiteX1" fmla="*/ 0 w 76399"/>
                  <a:gd name="connsiteY1" fmla="*/ 89687 h 8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399" h="89686">
                    <a:moveTo>
                      <a:pt x="76400" y="0"/>
                    </a:moveTo>
                    <a:lnTo>
                      <a:pt x="0" y="89687"/>
                    </a:lnTo>
                  </a:path>
                </a:pathLst>
              </a:custGeom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35" name="Graphic 14">
              <a:extLst>
                <a:ext uri="{FF2B5EF4-FFF2-40B4-BE49-F238E27FC236}">
                  <a16:creationId xmlns:a16="http://schemas.microsoft.com/office/drawing/2014/main" id="{4C42EC4F-C787-9F79-4AB6-F278C407760B}"/>
                </a:ext>
              </a:extLst>
            </p:cNvPr>
            <p:cNvGrpSpPr/>
            <p:nvPr/>
          </p:nvGrpSpPr>
          <p:grpSpPr>
            <a:xfrm>
              <a:off x="7242775" y="2702587"/>
              <a:ext cx="33217" cy="91347"/>
              <a:chOff x="7242775" y="2702587"/>
              <a:chExt cx="33217" cy="91347"/>
            </a:xfrm>
            <a:noFill/>
          </p:grpSpPr>
          <p:sp>
            <p:nvSpPr>
              <p:cNvPr id="36" name="Freeform: Shape 50">
                <a:extLst>
                  <a:ext uri="{FF2B5EF4-FFF2-40B4-BE49-F238E27FC236}">
                    <a16:creationId xmlns:a16="http://schemas.microsoft.com/office/drawing/2014/main" id="{949776B9-B924-6E20-6B7E-8DAB587A6E14}"/>
                  </a:ext>
                </a:extLst>
              </p:cNvPr>
              <p:cNvSpPr/>
              <p:nvPr/>
            </p:nvSpPr>
            <p:spPr>
              <a:xfrm>
                <a:off x="7242775" y="2715874"/>
                <a:ext cx="33217" cy="66434"/>
              </a:xfrm>
              <a:custGeom>
                <a:avLst/>
                <a:gdLst>
                  <a:gd name="connsiteX0" fmla="*/ 0 w 33217"/>
                  <a:gd name="connsiteY0" fmla="*/ 49826 h 66434"/>
                  <a:gd name="connsiteX1" fmla="*/ 16609 w 33217"/>
                  <a:gd name="connsiteY1" fmla="*/ 66435 h 66434"/>
                  <a:gd name="connsiteX2" fmla="*/ 33217 w 33217"/>
                  <a:gd name="connsiteY2" fmla="*/ 49826 h 66434"/>
                  <a:gd name="connsiteX3" fmla="*/ 16609 w 33217"/>
                  <a:gd name="connsiteY3" fmla="*/ 33217 h 66434"/>
                  <a:gd name="connsiteX4" fmla="*/ 0 w 33217"/>
                  <a:gd name="connsiteY4" fmla="*/ 16609 h 66434"/>
                  <a:gd name="connsiteX5" fmla="*/ 16609 w 33217"/>
                  <a:gd name="connsiteY5" fmla="*/ 0 h 66434"/>
                  <a:gd name="connsiteX6" fmla="*/ 33217 w 33217"/>
                  <a:gd name="connsiteY6" fmla="*/ 16609 h 66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17" h="66434">
                    <a:moveTo>
                      <a:pt x="0" y="49826"/>
                    </a:moveTo>
                    <a:cubicBezTo>
                      <a:pt x="0" y="59791"/>
                      <a:pt x="8304" y="66435"/>
                      <a:pt x="16609" y="66435"/>
                    </a:cubicBezTo>
                    <a:cubicBezTo>
                      <a:pt x="26574" y="66435"/>
                      <a:pt x="33217" y="58130"/>
                      <a:pt x="33217" y="49826"/>
                    </a:cubicBezTo>
                    <a:cubicBezTo>
                      <a:pt x="33217" y="39861"/>
                      <a:pt x="24913" y="33217"/>
                      <a:pt x="16609" y="33217"/>
                    </a:cubicBezTo>
                    <a:cubicBezTo>
                      <a:pt x="6643" y="33217"/>
                      <a:pt x="0" y="24913"/>
                      <a:pt x="0" y="16609"/>
                    </a:cubicBezTo>
                    <a:cubicBezTo>
                      <a:pt x="0" y="6643"/>
                      <a:pt x="8304" y="0"/>
                      <a:pt x="16609" y="0"/>
                    </a:cubicBezTo>
                    <a:cubicBezTo>
                      <a:pt x="26574" y="0"/>
                      <a:pt x="33217" y="8304"/>
                      <a:pt x="33217" y="16609"/>
                    </a:cubicBezTo>
                  </a:path>
                </a:pathLst>
              </a:custGeom>
              <a:noFill/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50" name="Freeform: Shape 112">
                <a:extLst>
                  <a:ext uri="{FF2B5EF4-FFF2-40B4-BE49-F238E27FC236}">
                    <a16:creationId xmlns:a16="http://schemas.microsoft.com/office/drawing/2014/main" id="{D9D41CB0-0AAA-6D4F-4E84-E9706D9A0A76}"/>
                  </a:ext>
                </a:extLst>
              </p:cNvPr>
              <p:cNvSpPr/>
              <p:nvPr/>
            </p:nvSpPr>
            <p:spPr>
              <a:xfrm>
                <a:off x="7259384" y="2782308"/>
                <a:ext cx="16608" cy="11626"/>
              </a:xfrm>
              <a:custGeom>
                <a:avLst/>
                <a:gdLst>
                  <a:gd name="connsiteX0" fmla="*/ 0 w 16608"/>
                  <a:gd name="connsiteY0" fmla="*/ 0 h 11626"/>
                  <a:gd name="connsiteX1" fmla="*/ 0 w 16608"/>
                  <a:gd name="connsiteY1" fmla="*/ 11626 h 1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08" h="11626">
                    <a:moveTo>
                      <a:pt x="0" y="0"/>
                    </a:moveTo>
                    <a:lnTo>
                      <a:pt x="0" y="11626"/>
                    </a:lnTo>
                  </a:path>
                </a:pathLst>
              </a:custGeom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51" name="Freeform: Shape 113">
                <a:extLst>
                  <a:ext uri="{FF2B5EF4-FFF2-40B4-BE49-F238E27FC236}">
                    <a16:creationId xmlns:a16="http://schemas.microsoft.com/office/drawing/2014/main" id="{DA9606CE-74AE-4ABE-87FD-67B9CA45C192}"/>
                  </a:ext>
                </a:extLst>
              </p:cNvPr>
              <p:cNvSpPr/>
              <p:nvPr/>
            </p:nvSpPr>
            <p:spPr>
              <a:xfrm>
                <a:off x="7259384" y="2702587"/>
                <a:ext cx="16608" cy="11626"/>
              </a:xfrm>
              <a:custGeom>
                <a:avLst/>
                <a:gdLst>
                  <a:gd name="connsiteX0" fmla="*/ 0 w 16608"/>
                  <a:gd name="connsiteY0" fmla="*/ 0 h 11626"/>
                  <a:gd name="connsiteX1" fmla="*/ 0 w 16608"/>
                  <a:gd name="connsiteY1" fmla="*/ 11626 h 1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08" h="11626">
                    <a:moveTo>
                      <a:pt x="0" y="0"/>
                    </a:moveTo>
                    <a:lnTo>
                      <a:pt x="0" y="11626"/>
                    </a:lnTo>
                  </a:path>
                </a:pathLst>
              </a:custGeom>
              <a:ln w="16272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20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0" grpId="0"/>
      <p:bldP spid="65" grpId="0" animBg="1"/>
      <p:bldP spid="67" grpId="0" animBg="1"/>
      <p:bldP spid="30" grpId="0" animBg="1"/>
      <p:bldP spid="31" grpId="0"/>
      <p:bldP spid="32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58BBB-2511-DC73-1736-58F6D3572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2" b="4855"/>
          <a:stretch/>
        </p:blipFill>
        <p:spPr>
          <a:xfrm>
            <a:off x="-75032" y="-317183"/>
            <a:ext cx="9219032" cy="5641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CC7DB-B7C0-AD1F-4CF5-5B54A835A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032" y="-317183"/>
            <a:ext cx="9219032" cy="5641537"/>
          </a:xfrm>
          <a:prstGeom prst="rect">
            <a:avLst/>
          </a:prstGeom>
        </p:spPr>
      </p:pic>
      <p:sp>
        <p:nvSpPr>
          <p:cNvPr id="11" name="Google Shape;174;p15">
            <a:extLst>
              <a:ext uri="{FF2B5EF4-FFF2-40B4-BE49-F238E27FC236}">
                <a16:creationId xmlns:a16="http://schemas.microsoft.com/office/drawing/2014/main" id="{507A8D41-637C-5E4A-1D58-5B8628E7437A}"/>
              </a:ext>
            </a:extLst>
          </p:cNvPr>
          <p:cNvSpPr txBox="1"/>
          <p:nvPr/>
        </p:nvSpPr>
        <p:spPr>
          <a:xfrm>
            <a:off x="687146" y="1367103"/>
            <a:ext cx="445989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2800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Make your relationship more love, less hate</a:t>
            </a:r>
            <a:endParaRPr sz="1100" b="0" i="0" u="none" strike="noStrike" cap="none" dirty="0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76;p15">
            <a:extLst>
              <a:ext uri="{FF2B5EF4-FFF2-40B4-BE49-F238E27FC236}">
                <a16:creationId xmlns:a16="http://schemas.microsoft.com/office/drawing/2014/main" id="{E802583B-5F52-E972-EEB6-B03D32A49492}"/>
              </a:ext>
            </a:extLst>
          </p:cNvPr>
          <p:cNvSpPr txBox="1"/>
          <p:nvPr/>
        </p:nvSpPr>
        <p:spPr>
          <a:xfrm>
            <a:off x="687146" y="2552745"/>
            <a:ext cx="428078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HubSpot is customizable to a fault – make it work for you</a:t>
            </a:r>
            <a:endParaRPr sz="2000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Map out your journey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You’re </a:t>
            </a:r>
            <a:r>
              <a:rPr lang="en-US" sz="2000" i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stuck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Everything is connected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27AF6D-2C31-DF63-E564-F5D3301B3A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32" y="724541"/>
            <a:ext cx="688896" cy="701944"/>
          </a:xfrm>
          <a:prstGeom prst="rect">
            <a:avLst/>
          </a:prstGeom>
        </p:spPr>
      </p:pic>
      <p:pic>
        <p:nvPicPr>
          <p:cNvPr id="16" name="Google Shape;257;p5" descr="Clarity Quest">
            <a:extLst>
              <a:ext uri="{FF2B5EF4-FFF2-40B4-BE49-F238E27FC236}">
                <a16:creationId xmlns:a16="http://schemas.microsoft.com/office/drawing/2014/main" id="{9184173C-E5D6-3835-1360-A5AD3DFAD7B6}"/>
              </a:ext>
            </a:extLst>
          </p:cNvPr>
          <p:cNvPicPr preferRelativeResize="0"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0934" y="4645585"/>
            <a:ext cx="1298982" cy="30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124e9bc5514_0_47" descr="A picture containing snow, outdoor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"/>
            <a:ext cx="9144001" cy="37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ilhouette-confident-businesspeopl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124"/>
          <a:stretch>
            <a:fillRect/>
          </a:stretch>
        </p:blipFill>
        <p:spPr>
          <a:xfrm>
            <a:off x="0" y="8891"/>
            <a:ext cx="9150985" cy="3699652"/>
          </a:xfrm>
          <a:prstGeom prst="rect">
            <a:avLst/>
          </a:prstGeom>
        </p:spPr>
      </p:pic>
      <p:sp>
        <p:nvSpPr>
          <p:cNvPr id="314" name="Google Shape;314;g124e9bc5514_0_47"/>
          <p:cNvSpPr/>
          <p:nvPr/>
        </p:nvSpPr>
        <p:spPr>
          <a:xfrm>
            <a:off x="0" y="3760245"/>
            <a:ext cx="9144000" cy="84300"/>
          </a:xfrm>
          <a:prstGeom prst="rect">
            <a:avLst/>
          </a:prstGeom>
          <a:solidFill>
            <a:srgbClr val="F89C23">
              <a:alpha val="84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5" name="Google Shape;315;g124e9bc5514_0_47"/>
          <p:cNvSpPr/>
          <p:nvPr/>
        </p:nvSpPr>
        <p:spPr>
          <a:xfrm>
            <a:off x="6986" y="-13958"/>
            <a:ext cx="9144000" cy="3779841"/>
          </a:xfrm>
          <a:prstGeom prst="rect">
            <a:avLst/>
          </a:prstGeom>
          <a:solidFill>
            <a:srgbClr val="56213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6" name="Google Shape;316;g124e9bc5514_0_47"/>
          <p:cNvSpPr txBox="1"/>
          <p:nvPr/>
        </p:nvSpPr>
        <p:spPr>
          <a:xfrm>
            <a:off x="6986" y="901571"/>
            <a:ext cx="9144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 panose="020B0604020202020204"/>
              <a:buNone/>
            </a:pPr>
            <a:r>
              <a:rPr lang="en-US" sz="54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Q&amp;A</a:t>
            </a:r>
            <a:endParaRPr sz="54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9" name="Google Shape;319;g124e9bc5514_0_47"/>
          <p:cNvSpPr/>
          <p:nvPr/>
        </p:nvSpPr>
        <p:spPr>
          <a:xfrm rot="5400000">
            <a:off x="399099" y="4065679"/>
            <a:ext cx="213300" cy="139200"/>
          </a:xfrm>
          <a:prstGeom prst="triangle">
            <a:avLst>
              <a:gd name="adj" fmla="val 50000"/>
            </a:avLst>
          </a:prstGeom>
          <a:solidFill>
            <a:srgbClr val="F99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0" name="Google Shape;320;g124e9bc5514_0_47"/>
          <p:cNvSpPr txBox="1"/>
          <p:nvPr/>
        </p:nvSpPr>
        <p:spPr>
          <a:xfrm>
            <a:off x="652378" y="3916680"/>
            <a:ext cx="370713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sym typeface="Avenir"/>
              </a:rPr>
              <a:t>Melanie Hilliard</a:t>
            </a:r>
            <a:endParaRPr sz="1800" dirty="0">
              <a:solidFill>
                <a:schemeClr val="dk1"/>
              </a:solidFill>
              <a:latin typeface="Avenir"/>
              <a:sym typeface="Avenir"/>
            </a:endParaRP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sym typeface="Avenir"/>
              </a:rPr>
              <a:t>melanie@clarityqst.com</a:t>
            </a: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sym typeface="Avenir"/>
              </a:rPr>
              <a:t>Twitter @social_melanie</a:t>
            </a:r>
            <a:endParaRPr sz="24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" name="Picture 2" descr="Clarity Quest">
            <a:extLst>
              <a:ext uri="{FF2B5EF4-FFF2-40B4-BE49-F238E27FC236}">
                <a16:creationId xmlns:a16="http://schemas.microsoft.com/office/drawing/2014/main" id="{1C85DD06-D0EC-00B2-280B-3FB3BAE8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389" y="4273636"/>
            <a:ext cx="1957427" cy="463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-security-system-data-protection-graphi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82" b="5517"/>
          <a:stretch>
            <a:fillRect/>
          </a:stretch>
        </p:blipFill>
        <p:spPr>
          <a:xfrm>
            <a:off x="-4763" y="0"/>
            <a:ext cx="9144000" cy="5132070"/>
          </a:xfrm>
          <a:prstGeom prst="rect">
            <a:avLst/>
          </a:prstGeom>
        </p:spPr>
      </p:pic>
      <p:sp>
        <p:nvSpPr>
          <p:cNvPr id="84" name="Google Shape;84;p9"/>
          <p:cNvSpPr/>
          <p:nvPr/>
        </p:nvSpPr>
        <p:spPr>
          <a:xfrm>
            <a:off x="-4763" y="11430"/>
            <a:ext cx="9144000" cy="5143500"/>
          </a:xfrm>
          <a:prstGeom prst="rect">
            <a:avLst/>
          </a:prstGeom>
          <a:gradFill>
            <a:gsLst>
              <a:gs pos="0">
                <a:srgbClr val="64284B">
                  <a:alpha val="0"/>
                </a:srgbClr>
              </a:gs>
              <a:gs pos="90000">
                <a:schemeClr val="dk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-9525" y="0"/>
            <a:ext cx="9144000" cy="5143500"/>
          </a:xfrm>
          <a:prstGeom prst="rect">
            <a:avLst/>
          </a:prstGeom>
          <a:solidFill>
            <a:srgbClr val="56213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9"/>
          <p:cNvSpPr/>
          <p:nvPr/>
        </p:nvSpPr>
        <p:spPr>
          <a:xfrm flipH="1">
            <a:off x="-1" y="2793091"/>
            <a:ext cx="9144000" cy="460502"/>
          </a:xfrm>
          <a:prstGeom prst="rect">
            <a:avLst/>
          </a:prstGeom>
          <a:gradFill>
            <a:gsLst>
              <a:gs pos="0">
                <a:srgbClr val="F99D24"/>
              </a:gs>
              <a:gs pos="100000">
                <a:srgbClr val="BA49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9"/>
          <p:cNvSpPr txBox="1"/>
          <p:nvPr/>
        </p:nvSpPr>
        <p:spPr>
          <a:xfrm>
            <a:off x="124375" y="1883087"/>
            <a:ext cx="9019500" cy="71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/>
              <a:buNone/>
            </a:pPr>
            <a:r>
              <a:rPr lang="en-US" sz="54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1. Permissions + access</a:t>
            </a:r>
            <a:endParaRPr sz="54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8" name="Google Shape;88;p9"/>
          <p:cNvSpPr/>
          <p:nvPr/>
        </p:nvSpPr>
        <p:spPr>
          <a:xfrm rot="10800000">
            <a:off x="4175560" y="4107557"/>
            <a:ext cx="792880" cy="1082933"/>
          </a:xfrm>
          <a:prstGeom prst="round2SameRect">
            <a:avLst>
              <a:gd name="adj1" fmla="val 0"/>
              <a:gd name="adj2" fmla="val 19048"/>
            </a:avLst>
          </a:prstGeom>
          <a:gradFill>
            <a:gsLst>
              <a:gs pos="0">
                <a:srgbClr val="D8D8D8"/>
              </a:gs>
              <a:gs pos="39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  <a:effectLst>
            <a:outerShdw blurRad="1016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0" name="Google Shape;90;p9" descr="logo-cq-white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442616" y="4511117"/>
            <a:ext cx="1407930" cy="29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9;p9"/>
          <p:cNvPicPr preferRelativeResize="0"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9750" y="4232275"/>
            <a:ext cx="434975" cy="4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-team-working-new-business-plan-with-modern-digital-computer-with-copyspace"/>
          <p:cNvPicPr>
            <a:picLocks noChangeAspect="1"/>
          </p:cNvPicPr>
          <p:nvPr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29"/>
          <a:stretch>
            <a:fillRect/>
          </a:stretch>
        </p:blipFill>
        <p:spPr>
          <a:xfrm>
            <a:off x="-7303" y="1"/>
            <a:ext cx="9144000" cy="5143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1475" y="309667"/>
            <a:ext cx="2340610" cy="744220"/>
            <a:chOff x="115" y="1951"/>
            <a:chExt cx="3686" cy="1172"/>
          </a:xfrm>
        </p:grpSpPr>
        <p:sp>
          <p:nvSpPr>
            <p:cNvPr id="100" name="Google Shape;100;p4"/>
            <p:cNvSpPr/>
            <p:nvPr/>
          </p:nvSpPr>
          <p:spPr>
            <a:xfrm>
              <a:off x="115" y="1951"/>
              <a:ext cx="3686" cy="1173"/>
            </a:xfrm>
            <a:prstGeom prst="roundRect">
              <a:avLst>
                <a:gd name="adj" fmla="val 16667"/>
              </a:avLst>
            </a:prstGeom>
            <a:solidFill>
              <a:srgbClr val="BA4926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" name="Google Shape;102;p4"/>
            <p:cNvSpPr txBox="1"/>
            <p:nvPr/>
          </p:nvSpPr>
          <p:spPr>
            <a:xfrm>
              <a:off x="241" y="2315"/>
              <a:ext cx="3432" cy="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US" dirty="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Product Subscription(s)</a:t>
              </a:r>
              <a:endParaRPr sz="1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35985" y="303952"/>
            <a:ext cx="2265680" cy="744855"/>
            <a:chOff x="5311" y="1942"/>
            <a:chExt cx="3568" cy="1173"/>
          </a:xfrm>
        </p:grpSpPr>
        <p:sp>
          <p:nvSpPr>
            <p:cNvPr id="101" name="Google Shape;101;p4"/>
            <p:cNvSpPr/>
            <p:nvPr/>
          </p:nvSpPr>
          <p:spPr>
            <a:xfrm>
              <a:off x="5312" y="1942"/>
              <a:ext cx="3567" cy="1173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1600" dist="381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5311" y="2208"/>
              <a:ext cx="3555" cy="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US" dirty="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Access Level</a:t>
              </a:r>
              <a:endParaRPr sz="1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21913" y="327320"/>
            <a:ext cx="2252980" cy="708660"/>
            <a:chOff x="9874" y="1942"/>
            <a:chExt cx="3548" cy="1116"/>
          </a:xfrm>
        </p:grpSpPr>
        <p:sp>
          <p:nvSpPr>
            <p:cNvPr id="104" name="Google Shape;104;p4"/>
            <p:cNvSpPr/>
            <p:nvPr/>
          </p:nvSpPr>
          <p:spPr>
            <a:xfrm>
              <a:off x="9874" y="1942"/>
              <a:ext cx="3548" cy="111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1600" dist="381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10198" y="2260"/>
              <a:ext cx="2953" cy="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US" dirty="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Permission Level</a:t>
              </a:r>
              <a:endParaRPr sz="14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106" name="Google Shape;106;p4" descr="Clarity Quest"/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6129" y="4586687"/>
            <a:ext cx="1298982" cy="30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290195" y="1276822"/>
            <a:ext cx="234061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Marketing Hub: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Free, Starter, Pro, Enterprise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Sales Hub: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Free, Starter, Pro, Enterprise</a:t>
            </a:r>
            <a:endParaRPr sz="1300" dirty="0"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Services &amp; Operations Hubs </a:t>
            </a:r>
          </a:p>
        </p:txBody>
      </p:sp>
      <p:sp>
        <p:nvSpPr>
          <p:cNvPr id="108" name="Google Shape;108;p4"/>
          <p:cNvSpPr txBox="1"/>
          <p:nvPr/>
        </p:nvSpPr>
        <p:spPr>
          <a:xfrm>
            <a:off x="0" y="4130470"/>
            <a:ext cx="9144000" cy="42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venir Book" panose="02000503020000020003" pitchFamily="2" charset="0"/>
                <a:ea typeface="Avenir"/>
                <a:cs typeface="Avenir"/>
                <a:sym typeface="Avenir"/>
              </a:rPr>
              <a:t>Settings &gt; Account Set Up &gt; Users and Teams</a:t>
            </a:r>
          </a:p>
        </p:txBody>
      </p:sp>
      <p:pic>
        <p:nvPicPr>
          <p:cNvPr id="20" name="Google Shape;124;gf3f3a3b371_0_107">
            <a:extLst>
              <a:ext uri="{FF2B5EF4-FFF2-40B4-BE49-F238E27FC236}">
                <a16:creationId xmlns:a16="http://schemas.microsoft.com/office/drawing/2014/main" id="{AB1068B7-DFC7-19F5-375A-319FCC5C1687}"/>
              </a:ext>
            </a:extLst>
          </p:cNvPr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095" y="1343168"/>
            <a:ext cx="2797810" cy="184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5;gf3f3a3b371_0_107">
            <a:extLst>
              <a:ext uri="{FF2B5EF4-FFF2-40B4-BE49-F238E27FC236}">
                <a16:creationId xmlns:a16="http://schemas.microsoft.com/office/drawing/2014/main" id="{660BE024-C79D-ECF7-2280-9E3B9D9385AF}"/>
              </a:ext>
            </a:extLst>
          </p:cNvPr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002" y="1343168"/>
            <a:ext cx="2610803" cy="2477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198">
            <a:extLst>
              <a:ext uri="{FF2B5EF4-FFF2-40B4-BE49-F238E27FC236}">
                <a16:creationId xmlns:a16="http://schemas.microsoft.com/office/drawing/2014/main" id="{4642BABB-29E1-9CE4-3258-AE210D58BCEC}"/>
              </a:ext>
            </a:extLst>
          </p:cNvPr>
          <p:cNvSpPr/>
          <p:nvPr/>
        </p:nvSpPr>
        <p:spPr>
          <a:xfrm rot="5400000">
            <a:off x="5774862" y="-2033698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3" name="Picture 292" descr="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0EFF681-688B-4DAB-869B-483BE480F7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" y="3176"/>
            <a:ext cx="3163519" cy="3768297"/>
          </a:xfrm>
          <a:custGeom>
            <a:avLst/>
            <a:gdLst>
              <a:gd name="connsiteX0" fmla="*/ 0 w 3163519"/>
              <a:gd name="connsiteY0" fmla="*/ 0 h 3768297"/>
              <a:gd name="connsiteX1" fmla="*/ 3163519 w 3163519"/>
              <a:gd name="connsiteY1" fmla="*/ 0 h 3768297"/>
              <a:gd name="connsiteX2" fmla="*/ 3163519 w 3163519"/>
              <a:gd name="connsiteY2" fmla="*/ 3138947 h 3768297"/>
              <a:gd name="connsiteX3" fmla="*/ 2534169 w 3163519"/>
              <a:gd name="connsiteY3" fmla="*/ 3768297 h 3768297"/>
              <a:gd name="connsiteX4" fmla="*/ 0 w 3163519"/>
              <a:gd name="connsiteY4" fmla="*/ 3768297 h 376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519" h="3768297">
                <a:moveTo>
                  <a:pt x="0" y="0"/>
                </a:moveTo>
                <a:lnTo>
                  <a:pt x="3163519" y="0"/>
                </a:lnTo>
                <a:lnTo>
                  <a:pt x="3163519" y="3138947"/>
                </a:lnTo>
                <a:cubicBezTo>
                  <a:pt x="3163519" y="3486527"/>
                  <a:pt x="2881749" y="3768297"/>
                  <a:pt x="2534169" y="3768297"/>
                </a:cubicBezTo>
                <a:lnTo>
                  <a:pt x="0" y="3768297"/>
                </a:lnTo>
                <a:close/>
              </a:path>
            </a:pathLst>
          </a:custGeom>
        </p:spPr>
      </p:pic>
      <p:sp>
        <p:nvSpPr>
          <p:cNvPr id="290" name="Rectangle: Single Corner Rounded 289">
            <a:extLst>
              <a:ext uri="{FF2B5EF4-FFF2-40B4-BE49-F238E27FC236}">
                <a16:creationId xmlns:a16="http://schemas.microsoft.com/office/drawing/2014/main" id="{BB49788D-C786-47D7-831C-5579E2E6A567}"/>
              </a:ext>
            </a:extLst>
          </p:cNvPr>
          <p:cNvSpPr/>
          <p:nvPr/>
        </p:nvSpPr>
        <p:spPr>
          <a:xfrm rot="10800000" flipH="1">
            <a:off x="2" y="-2"/>
            <a:ext cx="3163519" cy="3768297"/>
          </a:xfrm>
          <a:prstGeom prst="round1Rect">
            <a:avLst>
              <a:gd name="adj" fmla="val 19894"/>
            </a:avLst>
          </a:prstGeom>
          <a:solidFill>
            <a:srgbClr val="56213D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Avenir Book" panose="020B0503020203020204" pitchFamily="34" charset="-78"/>
              <a:cs typeface="Avenir Book" panose="020B0503020203020204" pitchFamily="34" charset="-78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106724-83A9-4E92-8E4E-99757F2D75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106724-83A9-4E92-8E4E-99757F2D7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5E0BCC2-C00C-4FD2-80F8-5081A955F770}"/>
              </a:ext>
            </a:extLst>
          </p:cNvPr>
          <p:cNvSpPr txBox="1"/>
          <p:nvPr/>
        </p:nvSpPr>
        <p:spPr>
          <a:xfrm>
            <a:off x="380757" y="1475415"/>
            <a:ext cx="2675133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Prepare for surprises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3A152EA-3D93-4F05-AA19-44B84736C09A}"/>
              </a:ext>
            </a:extLst>
          </p:cNvPr>
          <p:cNvCxnSpPr>
            <a:cxnSpLocks/>
          </p:cNvCxnSpPr>
          <p:nvPr/>
        </p:nvCxnSpPr>
        <p:spPr>
          <a:xfrm>
            <a:off x="414333" y="2849383"/>
            <a:ext cx="2231120" cy="0"/>
          </a:xfrm>
          <a:prstGeom prst="line">
            <a:avLst/>
          </a:prstGeom>
          <a:ln w="3175">
            <a:solidFill>
              <a:schemeClr val="bg1">
                <a:alpha val="2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363E7D43-4234-4541-9BB9-22AE763FB23C}"/>
              </a:ext>
            </a:extLst>
          </p:cNvPr>
          <p:cNvSpPr/>
          <p:nvPr/>
        </p:nvSpPr>
        <p:spPr>
          <a:xfrm>
            <a:off x="4307164" y="478833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Workflows missing from top-level navigation</a:t>
            </a:r>
          </a:p>
        </p:txBody>
      </p:sp>
      <p:pic>
        <p:nvPicPr>
          <p:cNvPr id="289" name="Picture 2" descr="Clarity Quest">
            <a:extLst>
              <a:ext uri="{FF2B5EF4-FFF2-40B4-BE49-F238E27FC236}">
                <a16:creationId xmlns:a16="http://schemas.microsoft.com/office/drawing/2014/main" id="{0A660A12-D6B5-4400-BECF-B6D9AEA3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91" y="4445037"/>
            <a:ext cx="1660173" cy="3929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AEB74464-AD0A-40B3-8D48-1FF286D22333}"/>
              </a:ext>
            </a:extLst>
          </p:cNvPr>
          <p:cNvSpPr/>
          <p:nvPr/>
        </p:nvSpPr>
        <p:spPr>
          <a:xfrm>
            <a:off x="385229" y="2825107"/>
            <a:ext cx="653146" cy="642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DAF6FB-810F-619C-E3D6-CE505AF272CD}"/>
              </a:ext>
            </a:extLst>
          </p:cNvPr>
          <p:cNvSpPr/>
          <p:nvPr/>
        </p:nvSpPr>
        <p:spPr>
          <a:xfrm>
            <a:off x="3556879" y="346135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C66E04C-F38B-A56A-A075-EC9EADA0FE4D}"/>
              </a:ext>
            </a:extLst>
          </p:cNvPr>
          <p:cNvSpPr/>
          <p:nvPr/>
        </p:nvSpPr>
        <p:spPr>
          <a:xfrm>
            <a:off x="3622104" y="409962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1 </a:t>
            </a:r>
          </a:p>
        </p:txBody>
      </p:sp>
      <p:pic>
        <p:nvPicPr>
          <p:cNvPr id="4" name="Graphic 3" descr="Warning">
            <a:extLst>
              <a:ext uri="{FF2B5EF4-FFF2-40B4-BE49-F238E27FC236}">
                <a16:creationId xmlns:a16="http://schemas.microsoft.com/office/drawing/2014/main" id="{960F8B1F-5A01-CD20-AB59-D787A9998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131" y="630950"/>
            <a:ext cx="640080" cy="640080"/>
          </a:xfrm>
          <a:prstGeom prst="rect">
            <a:avLst/>
          </a:prstGeom>
        </p:spPr>
      </p:pic>
      <p:sp>
        <p:nvSpPr>
          <p:cNvPr id="30" name="Rectangle: Rounded Corners 198">
            <a:extLst>
              <a:ext uri="{FF2B5EF4-FFF2-40B4-BE49-F238E27FC236}">
                <a16:creationId xmlns:a16="http://schemas.microsoft.com/office/drawing/2014/main" id="{A6A07E90-B605-C9ED-B308-BBFE9D702178}"/>
              </a:ext>
            </a:extLst>
          </p:cNvPr>
          <p:cNvSpPr/>
          <p:nvPr/>
        </p:nvSpPr>
        <p:spPr>
          <a:xfrm rot="5400000">
            <a:off x="5775609" y="-134165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209">
            <a:extLst>
              <a:ext uri="{FF2B5EF4-FFF2-40B4-BE49-F238E27FC236}">
                <a16:creationId xmlns:a16="http://schemas.microsoft.com/office/drawing/2014/main" id="{C303FD7B-4079-CE90-AD80-EAA17043F430}"/>
              </a:ext>
            </a:extLst>
          </p:cNvPr>
          <p:cNvSpPr/>
          <p:nvPr/>
        </p:nvSpPr>
        <p:spPr>
          <a:xfrm>
            <a:off x="4307911" y="2378366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Unable to export contact lists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A4367D-4CC4-8C06-1D35-5DC04F8039A2}"/>
              </a:ext>
            </a:extLst>
          </p:cNvPr>
          <p:cNvSpPr/>
          <p:nvPr/>
        </p:nvSpPr>
        <p:spPr>
          <a:xfrm>
            <a:off x="3557626" y="2245668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887E98-B9B7-9E81-5678-37FA86CC8113}"/>
              </a:ext>
            </a:extLst>
          </p:cNvPr>
          <p:cNvSpPr/>
          <p:nvPr/>
        </p:nvSpPr>
        <p:spPr>
          <a:xfrm>
            <a:off x="3622851" y="2309495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3 </a:t>
            </a:r>
          </a:p>
        </p:txBody>
      </p:sp>
      <p:sp>
        <p:nvSpPr>
          <p:cNvPr id="38" name="Rectangle: Rounded Corners 198">
            <a:extLst>
              <a:ext uri="{FF2B5EF4-FFF2-40B4-BE49-F238E27FC236}">
                <a16:creationId xmlns:a16="http://schemas.microsoft.com/office/drawing/2014/main" id="{7BFD6C1F-0252-B62D-A2F1-AE67235FB3CD}"/>
              </a:ext>
            </a:extLst>
          </p:cNvPr>
          <p:cNvSpPr/>
          <p:nvPr/>
        </p:nvSpPr>
        <p:spPr>
          <a:xfrm rot="5400000">
            <a:off x="5774861" y="-1084774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209">
            <a:extLst>
              <a:ext uri="{FF2B5EF4-FFF2-40B4-BE49-F238E27FC236}">
                <a16:creationId xmlns:a16="http://schemas.microsoft.com/office/drawing/2014/main" id="{B4C1BC1F-D412-EAF0-2FF4-F34FDFDA602B}"/>
              </a:ext>
            </a:extLst>
          </p:cNvPr>
          <p:cNvSpPr/>
          <p:nvPr/>
        </p:nvSpPr>
        <p:spPr>
          <a:xfrm>
            <a:off x="4307163" y="1427757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Empty contact lists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E645F78-3F09-CC52-8999-830672FCB89E}"/>
              </a:ext>
            </a:extLst>
          </p:cNvPr>
          <p:cNvSpPr/>
          <p:nvPr/>
        </p:nvSpPr>
        <p:spPr>
          <a:xfrm>
            <a:off x="3556878" y="1295059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E64F3A-FE46-5234-ACF8-B290D8115E61}"/>
              </a:ext>
            </a:extLst>
          </p:cNvPr>
          <p:cNvSpPr/>
          <p:nvPr/>
        </p:nvSpPr>
        <p:spPr>
          <a:xfrm>
            <a:off x="3622103" y="1358886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2 </a:t>
            </a:r>
          </a:p>
        </p:txBody>
      </p:sp>
      <p:sp>
        <p:nvSpPr>
          <p:cNvPr id="42" name="Rectangle: Rounded Corners 198">
            <a:extLst>
              <a:ext uri="{FF2B5EF4-FFF2-40B4-BE49-F238E27FC236}">
                <a16:creationId xmlns:a16="http://schemas.microsoft.com/office/drawing/2014/main" id="{D6400BE9-53BE-785E-6EF0-C949B68D9455}"/>
              </a:ext>
            </a:extLst>
          </p:cNvPr>
          <p:cNvSpPr/>
          <p:nvPr/>
        </p:nvSpPr>
        <p:spPr>
          <a:xfrm rot="5400000">
            <a:off x="5774861" y="797764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209">
            <a:extLst>
              <a:ext uri="{FF2B5EF4-FFF2-40B4-BE49-F238E27FC236}">
                <a16:creationId xmlns:a16="http://schemas.microsoft.com/office/drawing/2014/main" id="{EB1C0BB4-1645-0686-582A-D602DD0F0569}"/>
              </a:ext>
            </a:extLst>
          </p:cNvPr>
          <p:cNvSpPr/>
          <p:nvPr/>
        </p:nvSpPr>
        <p:spPr>
          <a:xfrm>
            <a:off x="4307163" y="3310295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Reports unavailable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E8B0658-70CC-D9DB-71AA-F1D95AEC9BC3}"/>
              </a:ext>
            </a:extLst>
          </p:cNvPr>
          <p:cNvSpPr/>
          <p:nvPr/>
        </p:nvSpPr>
        <p:spPr>
          <a:xfrm>
            <a:off x="3556878" y="3177597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E3937C-0919-51F1-0E4B-069C73DD31B3}"/>
              </a:ext>
            </a:extLst>
          </p:cNvPr>
          <p:cNvSpPr/>
          <p:nvPr/>
        </p:nvSpPr>
        <p:spPr>
          <a:xfrm>
            <a:off x="3622103" y="3241424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4 </a:t>
            </a:r>
          </a:p>
        </p:txBody>
      </p:sp>
      <p:sp>
        <p:nvSpPr>
          <p:cNvPr id="46" name="Rectangle: Rounded Corners 198">
            <a:extLst>
              <a:ext uri="{FF2B5EF4-FFF2-40B4-BE49-F238E27FC236}">
                <a16:creationId xmlns:a16="http://schemas.microsoft.com/office/drawing/2014/main" id="{B0D26F17-425C-0FE6-C269-D6FD9C6BCA91}"/>
              </a:ext>
            </a:extLst>
          </p:cNvPr>
          <p:cNvSpPr/>
          <p:nvPr/>
        </p:nvSpPr>
        <p:spPr>
          <a:xfrm rot="5400000">
            <a:off x="5774861" y="1726165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209">
            <a:extLst>
              <a:ext uri="{FF2B5EF4-FFF2-40B4-BE49-F238E27FC236}">
                <a16:creationId xmlns:a16="http://schemas.microsoft.com/office/drawing/2014/main" id="{2C88954C-67BE-2596-E4E7-B1CC29F4EA2E}"/>
              </a:ext>
            </a:extLst>
          </p:cNvPr>
          <p:cNvSpPr/>
          <p:nvPr/>
        </p:nvSpPr>
        <p:spPr>
          <a:xfrm>
            <a:off x="4307163" y="4238696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No visibility into workflow enrollment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DCD7A6B-3D3D-D2E6-68D7-FBF306858F13}"/>
              </a:ext>
            </a:extLst>
          </p:cNvPr>
          <p:cNvSpPr/>
          <p:nvPr/>
        </p:nvSpPr>
        <p:spPr>
          <a:xfrm>
            <a:off x="3556878" y="4105998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02D9CE8-1C73-59BE-88FF-A52047CE0AEE}"/>
              </a:ext>
            </a:extLst>
          </p:cNvPr>
          <p:cNvSpPr/>
          <p:nvPr/>
        </p:nvSpPr>
        <p:spPr>
          <a:xfrm>
            <a:off x="3622103" y="4169825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4033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0" grpId="0"/>
      <p:bldP spid="65" grpId="0" animBg="1"/>
      <p:bldP spid="67" grpId="0" animBg="1"/>
      <p:bldP spid="30" grpId="0" animBg="1"/>
      <p:bldP spid="31" grpId="0"/>
      <p:bldP spid="32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m-programmers-talking-about-algorithm-running-laptop-screen-pointing-source-code-while-sitting-desk-software-developers-collaborating-data-coding-group-projec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" y="0"/>
            <a:ext cx="9143365" cy="5142865"/>
          </a:xfrm>
          <a:prstGeom prst="rect">
            <a:avLst/>
          </a:prstGeom>
        </p:spPr>
      </p:pic>
      <p:sp>
        <p:nvSpPr>
          <p:cNvPr id="145" name="Google Shape;145;g124e9bc5514_0_11"/>
          <p:cNvSpPr/>
          <p:nvPr/>
        </p:nvSpPr>
        <p:spPr>
          <a:xfrm>
            <a:off x="5080" y="0"/>
            <a:ext cx="9144000" cy="5143500"/>
          </a:xfrm>
          <a:prstGeom prst="rect">
            <a:avLst/>
          </a:prstGeom>
          <a:gradFill>
            <a:gsLst>
              <a:gs pos="0">
                <a:srgbClr val="64284B">
                  <a:alpha val="0"/>
                </a:srgbClr>
              </a:gs>
              <a:gs pos="90000">
                <a:schemeClr val="dk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6" name="Google Shape;146;g124e9bc5514_0_11"/>
          <p:cNvSpPr/>
          <p:nvPr/>
        </p:nvSpPr>
        <p:spPr>
          <a:xfrm>
            <a:off x="5080" y="-103"/>
            <a:ext cx="9144000" cy="5143500"/>
          </a:xfrm>
          <a:prstGeom prst="rect">
            <a:avLst/>
          </a:prstGeom>
          <a:solidFill>
            <a:srgbClr val="56213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7" name="Google Shape;147;g124e9bc5514_0_11"/>
          <p:cNvSpPr/>
          <p:nvPr/>
        </p:nvSpPr>
        <p:spPr>
          <a:xfrm flipH="1">
            <a:off x="-1" y="2793091"/>
            <a:ext cx="9144000" cy="460500"/>
          </a:xfrm>
          <a:prstGeom prst="rect">
            <a:avLst/>
          </a:prstGeom>
          <a:gradFill>
            <a:gsLst>
              <a:gs pos="0">
                <a:srgbClr val="F99D24"/>
              </a:gs>
              <a:gs pos="100000">
                <a:srgbClr val="BA492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g124e9bc5514_0_11"/>
          <p:cNvSpPr txBox="1"/>
          <p:nvPr/>
        </p:nvSpPr>
        <p:spPr>
          <a:xfrm>
            <a:off x="67350" y="1442891"/>
            <a:ext cx="90195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/>
              <a:buNone/>
            </a:pPr>
            <a:r>
              <a:rPr lang="en-US" sz="54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2. Personalization + segmentation</a:t>
            </a:r>
            <a:endParaRPr sz="54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9" name="Google Shape;149;g124e9bc5514_0_11"/>
          <p:cNvSpPr/>
          <p:nvPr/>
        </p:nvSpPr>
        <p:spPr>
          <a:xfrm rot="10800000">
            <a:off x="4175540" y="4060500"/>
            <a:ext cx="792900" cy="1083000"/>
          </a:xfrm>
          <a:prstGeom prst="round2SameRect">
            <a:avLst>
              <a:gd name="adj1" fmla="val 0"/>
              <a:gd name="adj2" fmla="val 19048"/>
            </a:avLst>
          </a:prstGeom>
          <a:gradFill>
            <a:gsLst>
              <a:gs pos="0">
                <a:srgbClr val="D8D8D8"/>
              </a:gs>
              <a:gs pos="3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  <a:effectLst>
            <a:outerShdw blurRad="1016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1" name="Google Shape;151;g124e9bc5514_0_11" descr="logo-cq-white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442616" y="4511117"/>
            <a:ext cx="1407930" cy="29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9;p9"/>
          <p:cNvPicPr preferRelativeResize="0"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9750" y="4232275"/>
            <a:ext cx="434975" cy="4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-team-working-new-business-plan-with-modern-digital-computer-with-copyspace"/>
          <p:cNvPicPr>
            <a:picLocks noChangeAspect="1"/>
          </p:cNvPicPr>
          <p:nvPr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Google Shape;101;p4">
            <a:extLst>
              <a:ext uri="{FF2B5EF4-FFF2-40B4-BE49-F238E27FC236}">
                <a16:creationId xmlns:a16="http://schemas.microsoft.com/office/drawing/2014/main" id="{66E56963-455A-0770-5EA8-8EA326D82BFB}"/>
              </a:ext>
            </a:extLst>
          </p:cNvPr>
          <p:cNvSpPr/>
          <p:nvPr/>
        </p:nvSpPr>
        <p:spPr>
          <a:xfrm>
            <a:off x="3436620" y="303952"/>
            <a:ext cx="2265045" cy="74485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Calibri" panose="020F0502020204030204"/>
                <a:cs typeface="Calibri" panose="020F0502020204030204"/>
                <a:sym typeface="Calibri" panose="020F0502020204030204"/>
              </a:rPr>
              <a:t>Go Beyond First Name</a:t>
            </a:r>
            <a:endParaRPr sz="1400" u="none" strike="noStrike" cap="none" dirty="0">
              <a:solidFill>
                <a:schemeClr val="bg1"/>
              </a:solidFill>
              <a:latin typeface="Avenir Book" panose="02000503020000020003" pitchFamily="2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CB6592-57E6-404A-B70B-C5B6666193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319" y="1252914"/>
            <a:ext cx="4569469" cy="3569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198">
            <a:extLst>
              <a:ext uri="{FF2B5EF4-FFF2-40B4-BE49-F238E27FC236}">
                <a16:creationId xmlns:a16="http://schemas.microsoft.com/office/drawing/2014/main" id="{4642BABB-29E1-9CE4-3258-AE210D58BCEC}"/>
              </a:ext>
            </a:extLst>
          </p:cNvPr>
          <p:cNvSpPr/>
          <p:nvPr/>
        </p:nvSpPr>
        <p:spPr>
          <a:xfrm rot="5400000">
            <a:off x="5774862" y="-1551930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3" name="Picture 292" descr="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0EFF681-688B-4DAB-869B-483BE480F7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" y="3176"/>
            <a:ext cx="3163519" cy="3768297"/>
          </a:xfrm>
          <a:custGeom>
            <a:avLst/>
            <a:gdLst>
              <a:gd name="connsiteX0" fmla="*/ 0 w 3163519"/>
              <a:gd name="connsiteY0" fmla="*/ 0 h 3768297"/>
              <a:gd name="connsiteX1" fmla="*/ 3163519 w 3163519"/>
              <a:gd name="connsiteY1" fmla="*/ 0 h 3768297"/>
              <a:gd name="connsiteX2" fmla="*/ 3163519 w 3163519"/>
              <a:gd name="connsiteY2" fmla="*/ 3138947 h 3768297"/>
              <a:gd name="connsiteX3" fmla="*/ 2534169 w 3163519"/>
              <a:gd name="connsiteY3" fmla="*/ 3768297 h 3768297"/>
              <a:gd name="connsiteX4" fmla="*/ 0 w 3163519"/>
              <a:gd name="connsiteY4" fmla="*/ 3768297 h 376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519" h="3768297">
                <a:moveTo>
                  <a:pt x="0" y="0"/>
                </a:moveTo>
                <a:lnTo>
                  <a:pt x="3163519" y="0"/>
                </a:lnTo>
                <a:lnTo>
                  <a:pt x="3163519" y="3138947"/>
                </a:lnTo>
                <a:cubicBezTo>
                  <a:pt x="3163519" y="3486527"/>
                  <a:pt x="2881749" y="3768297"/>
                  <a:pt x="2534169" y="3768297"/>
                </a:cubicBezTo>
                <a:lnTo>
                  <a:pt x="0" y="3768297"/>
                </a:lnTo>
                <a:close/>
              </a:path>
            </a:pathLst>
          </a:custGeom>
        </p:spPr>
      </p:pic>
      <p:sp>
        <p:nvSpPr>
          <p:cNvPr id="290" name="Rectangle: Single Corner Rounded 289">
            <a:extLst>
              <a:ext uri="{FF2B5EF4-FFF2-40B4-BE49-F238E27FC236}">
                <a16:creationId xmlns:a16="http://schemas.microsoft.com/office/drawing/2014/main" id="{BB49788D-C786-47D7-831C-5579E2E6A567}"/>
              </a:ext>
            </a:extLst>
          </p:cNvPr>
          <p:cNvSpPr/>
          <p:nvPr/>
        </p:nvSpPr>
        <p:spPr>
          <a:xfrm rot="10800000" flipH="1">
            <a:off x="2" y="-2"/>
            <a:ext cx="3163519" cy="3768297"/>
          </a:xfrm>
          <a:prstGeom prst="round1Rect">
            <a:avLst>
              <a:gd name="adj" fmla="val 19894"/>
            </a:avLst>
          </a:prstGeom>
          <a:solidFill>
            <a:srgbClr val="56213D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Avenir Book" panose="020B0503020203020204" pitchFamily="34" charset="-78"/>
              <a:cs typeface="Avenir Book" panose="020B0503020203020204" pitchFamily="34" charset="-78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106724-83A9-4E92-8E4E-99757F2D75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106724-83A9-4E92-8E4E-99757F2D7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5E0BCC2-C00C-4FD2-80F8-5081A955F770}"/>
              </a:ext>
            </a:extLst>
          </p:cNvPr>
          <p:cNvSpPr txBox="1"/>
          <p:nvPr/>
        </p:nvSpPr>
        <p:spPr>
          <a:xfrm>
            <a:off x="380757" y="1475415"/>
            <a:ext cx="2675133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Plan your future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3A152EA-3D93-4F05-AA19-44B84736C09A}"/>
              </a:ext>
            </a:extLst>
          </p:cNvPr>
          <p:cNvCxnSpPr>
            <a:cxnSpLocks/>
          </p:cNvCxnSpPr>
          <p:nvPr/>
        </p:nvCxnSpPr>
        <p:spPr>
          <a:xfrm>
            <a:off x="414333" y="2849383"/>
            <a:ext cx="2231120" cy="0"/>
          </a:xfrm>
          <a:prstGeom prst="line">
            <a:avLst/>
          </a:prstGeom>
          <a:ln w="3175">
            <a:solidFill>
              <a:schemeClr val="bg1">
                <a:alpha val="2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363E7D43-4234-4541-9BB9-22AE763FB23C}"/>
              </a:ext>
            </a:extLst>
          </p:cNvPr>
          <p:cNvSpPr/>
          <p:nvPr/>
        </p:nvSpPr>
        <p:spPr>
          <a:xfrm>
            <a:off x="4307164" y="960601"/>
            <a:ext cx="459933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Write out your dream list of marketing segments</a:t>
            </a:r>
          </a:p>
        </p:txBody>
      </p:sp>
      <p:pic>
        <p:nvPicPr>
          <p:cNvPr id="289" name="Picture 2" descr="Clarity Quest">
            <a:extLst>
              <a:ext uri="{FF2B5EF4-FFF2-40B4-BE49-F238E27FC236}">
                <a16:creationId xmlns:a16="http://schemas.microsoft.com/office/drawing/2014/main" id="{0A660A12-D6B5-4400-BECF-B6D9AEA3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91" y="4445037"/>
            <a:ext cx="1660173" cy="3929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AEB74464-AD0A-40B3-8D48-1FF286D22333}"/>
              </a:ext>
            </a:extLst>
          </p:cNvPr>
          <p:cNvSpPr/>
          <p:nvPr/>
        </p:nvSpPr>
        <p:spPr>
          <a:xfrm>
            <a:off x="385229" y="2825107"/>
            <a:ext cx="653146" cy="642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DAF6FB-810F-619C-E3D6-CE505AF272CD}"/>
              </a:ext>
            </a:extLst>
          </p:cNvPr>
          <p:cNvSpPr/>
          <p:nvPr/>
        </p:nvSpPr>
        <p:spPr>
          <a:xfrm>
            <a:off x="3556879" y="827903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C66E04C-F38B-A56A-A075-EC9EADA0FE4D}"/>
              </a:ext>
            </a:extLst>
          </p:cNvPr>
          <p:cNvSpPr/>
          <p:nvPr/>
        </p:nvSpPr>
        <p:spPr>
          <a:xfrm>
            <a:off x="3622104" y="891730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1 </a:t>
            </a:r>
          </a:p>
        </p:txBody>
      </p:sp>
      <p:sp>
        <p:nvSpPr>
          <p:cNvPr id="30" name="Rectangle: Rounded Corners 198">
            <a:extLst>
              <a:ext uri="{FF2B5EF4-FFF2-40B4-BE49-F238E27FC236}">
                <a16:creationId xmlns:a16="http://schemas.microsoft.com/office/drawing/2014/main" id="{A6A07E90-B605-C9ED-B308-BBFE9D702178}"/>
              </a:ext>
            </a:extLst>
          </p:cNvPr>
          <p:cNvSpPr/>
          <p:nvPr/>
        </p:nvSpPr>
        <p:spPr>
          <a:xfrm rot="5400000">
            <a:off x="5775609" y="347603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209">
            <a:extLst>
              <a:ext uri="{FF2B5EF4-FFF2-40B4-BE49-F238E27FC236}">
                <a16:creationId xmlns:a16="http://schemas.microsoft.com/office/drawing/2014/main" id="{C303FD7B-4079-CE90-AD80-EAA17043F430}"/>
              </a:ext>
            </a:extLst>
          </p:cNvPr>
          <p:cNvSpPr/>
          <p:nvPr/>
        </p:nvSpPr>
        <p:spPr>
          <a:xfrm>
            <a:off x="4307911" y="2860134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Change CRM fields (yes, you can!)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A4367D-4CC4-8C06-1D35-5DC04F8039A2}"/>
              </a:ext>
            </a:extLst>
          </p:cNvPr>
          <p:cNvSpPr/>
          <p:nvPr/>
        </p:nvSpPr>
        <p:spPr>
          <a:xfrm>
            <a:off x="3557626" y="2727436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887E98-B9B7-9E81-5678-37FA86CC8113}"/>
              </a:ext>
            </a:extLst>
          </p:cNvPr>
          <p:cNvSpPr/>
          <p:nvPr/>
        </p:nvSpPr>
        <p:spPr>
          <a:xfrm>
            <a:off x="3622851" y="2791263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3 </a:t>
            </a:r>
          </a:p>
        </p:txBody>
      </p:sp>
      <p:sp>
        <p:nvSpPr>
          <p:cNvPr id="38" name="Rectangle: Rounded Corners 198">
            <a:extLst>
              <a:ext uri="{FF2B5EF4-FFF2-40B4-BE49-F238E27FC236}">
                <a16:creationId xmlns:a16="http://schemas.microsoft.com/office/drawing/2014/main" id="{7BFD6C1F-0252-B62D-A2F1-AE67235FB3CD}"/>
              </a:ext>
            </a:extLst>
          </p:cNvPr>
          <p:cNvSpPr/>
          <p:nvPr/>
        </p:nvSpPr>
        <p:spPr>
          <a:xfrm rot="5400000">
            <a:off x="5774861" y="-603006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209">
            <a:extLst>
              <a:ext uri="{FF2B5EF4-FFF2-40B4-BE49-F238E27FC236}">
                <a16:creationId xmlns:a16="http://schemas.microsoft.com/office/drawing/2014/main" id="{B4C1BC1F-D412-EAF0-2FF4-F34FDFDA602B}"/>
              </a:ext>
            </a:extLst>
          </p:cNvPr>
          <p:cNvSpPr/>
          <p:nvPr/>
        </p:nvSpPr>
        <p:spPr>
          <a:xfrm>
            <a:off x="4307163" y="1909525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Create new fields for segmenting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E645F78-3F09-CC52-8999-830672FCB89E}"/>
              </a:ext>
            </a:extLst>
          </p:cNvPr>
          <p:cNvSpPr/>
          <p:nvPr/>
        </p:nvSpPr>
        <p:spPr>
          <a:xfrm>
            <a:off x="3556878" y="1776827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E64F3A-FE46-5234-ACF8-B290D8115E61}"/>
              </a:ext>
            </a:extLst>
          </p:cNvPr>
          <p:cNvSpPr/>
          <p:nvPr/>
        </p:nvSpPr>
        <p:spPr>
          <a:xfrm>
            <a:off x="3622103" y="1840654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2 </a:t>
            </a:r>
          </a:p>
        </p:txBody>
      </p:sp>
      <p:sp>
        <p:nvSpPr>
          <p:cNvPr id="42" name="Rectangle: Rounded Corners 198">
            <a:extLst>
              <a:ext uri="{FF2B5EF4-FFF2-40B4-BE49-F238E27FC236}">
                <a16:creationId xmlns:a16="http://schemas.microsoft.com/office/drawing/2014/main" id="{D6400BE9-53BE-785E-6EF0-C949B68D9455}"/>
              </a:ext>
            </a:extLst>
          </p:cNvPr>
          <p:cNvSpPr/>
          <p:nvPr/>
        </p:nvSpPr>
        <p:spPr>
          <a:xfrm rot="5400000">
            <a:off x="5774861" y="1279532"/>
            <a:ext cx="840106" cy="542316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209">
            <a:extLst>
              <a:ext uri="{FF2B5EF4-FFF2-40B4-BE49-F238E27FC236}">
                <a16:creationId xmlns:a16="http://schemas.microsoft.com/office/drawing/2014/main" id="{EB1C0BB4-1645-0686-582A-D602DD0F0569}"/>
              </a:ext>
            </a:extLst>
          </p:cNvPr>
          <p:cNvSpPr/>
          <p:nvPr/>
        </p:nvSpPr>
        <p:spPr>
          <a:xfrm>
            <a:off x="4307163" y="3792063"/>
            <a:ext cx="4335241" cy="3980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>
                <a:alpha val="1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D" sz="1600" b="1" dirty="0">
                <a:solidFill>
                  <a:schemeClr val="tx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Bulk update existing records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E8B0658-70CC-D9DB-71AA-F1D95AEC9BC3}"/>
              </a:ext>
            </a:extLst>
          </p:cNvPr>
          <p:cNvSpPr/>
          <p:nvPr/>
        </p:nvSpPr>
        <p:spPr>
          <a:xfrm>
            <a:off x="3556878" y="3659365"/>
            <a:ext cx="676740" cy="67674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E3937C-0919-51F1-0E4B-069C73DD31B3}"/>
              </a:ext>
            </a:extLst>
          </p:cNvPr>
          <p:cNvSpPr/>
          <p:nvPr/>
        </p:nvSpPr>
        <p:spPr>
          <a:xfrm>
            <a:off x="3622103" y="3723192"/>
            <a:ext cx="555264" cy="555264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47000">
                <a:schemeClr val="bg2"/>
              </a:gs>
              <a:gs pos="90000">
                <a:schemeClr val="bg2">
                  <a:lumMod val="75000"/>
                </a:schemeClr>
              </a:gs>
            </a:gsLst>
            <a:lin ang="81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venir Book" panose="020B0503020203020204" pitchFamily="34" charset="-78"/>
                <a:cs typeface="Avenir Book" panose="020B0503020203020204" pitchFamily="34" charset="-78"/>
              </a:rPr>
              <a:t>4 </a:t>
            </a:r>
          </a:p>
        </p:txBody>
      </p:sp>
      <p:pic>
        <p:nvPicPr>
          <p:cNvPr id="33" name="Graphic 32" descr="Monthly calendar">
            <a:extLst>
              <a:ext uri="{FF2B5EF4-FFF2-40B4-BE49-F238E27FC236}">
                <a16:creationId xmlns:a16="http://schemas.microsoft.com/office/drawing/2014/main" id="{26B43DE5-45F6-1096-E088-BA06315414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891" y="596436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0" grpId="0"/>
      <p:bldP spid="65" grpId="0" animBg="1"/>
      <p:bldP spid="67" grpId="0" animBg="1"/>
      <p:bldP spid="30" grpId="0" animBg="1"/>
      <p:bldP spid="31" grpId="0"/>
      <p:bldP spid="32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9D73A6-E929-8321-8857-56C9BEC57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0" b="4960"/>
          <a:stretch/>
        </p:blipFill>
        <p:spPr>
          <a:xfrm>
            <a:off x="0" y="-467358"/>
            <a:ext cx="9144000" cy="5593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3533B-A101-2E5F-DC14-94683AD06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67358"/>
            <a:ext cx="9144000" cy="5610858"/>
          </a:xfrm>
          <a:prstGeom prst="rect">
            <a:avLst/>
          </a:prstGeom>
        </p:spPr>
      </p:pic>
      <p:sp>
        <p:nvSpPr>
          <p:cNvPr id="174" name="Google Shape;174;p15"/>
          <p:cNvSpPr txBox="1"/>
          <p:nvPr/>
        </p:nvSpPr>
        <p:spPr>
          <a:xfrm>
            <a:off x="687146" y="1367103"/>
            <a:ext cx="18156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2800" dirty="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Pro Tip</a:t>
            </a:r>
            <a:endParaRPr sz="1100" b="0" i="0" u="none" strike="noStrike" cap="none" dirty="0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5" name="Google Shape;175;p15" descr="logo-cq-white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450482" y="4451959"/>
            <a:ext cx="1440703" cy="30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5"/>
          <p:cNvSpPr txBox="1"/>
          <p:nvPr/>
        </p:nvSpPr>
        <p:spPr>
          <a:xfrm>
            <a:off x="687146" y="3052365"/>
            <a:ext cx="49762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Contacts &gt; Actions &gt; Manage Duplicates</a:t>
            </a:r>
            <a:endParaRPr sz="2000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Critical if using LinkedIn Lead Gen Forms</a:t>
            </a:r>
            <a:endParaRPr sz="2000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174;p15">
            <a:extLst>
              <a:ext uri="{FF2B5EF4-FFF2-40B4-BE49-F238E27FC236}">
                <a16:creationId xmlns:a16="http://schemas.microsoft.com/office/drawing/2014/main" id="{A08B326F-3C0C-21D5-4AD7-9D32A93A583D}"/>
              </a:ext>
            </a:extLst>
          </p:cNvPr>
          <p:cNvSpPr txBox="1"/>
          <p:nvPr/>
        </p:nvSpPr>
        <p:spPr>
          <a:xfrm>
            <a:off x="687146" y="2345143"/>
            <a:ext cx="4418757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36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Painlessly dedupe</a:t>
            </a:r>
            <a:endParaRPr sz="1400" b="1" i="0" u="none" strike="noStrike" cap="none" dirty="0">
              <a:solidFill>
                <a:schemeClr val="tx1"/>
              </a:solidFill>
              <a:sym typeface="Arial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C2E99-1CA6-81D0-E9A3-A35CD271A1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32" y="724541"/>
            <a:ext cx="688896" cy="701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MedApps">
  <a:themeElements>
    <a:clrScheme name="CQ style guide 2019">
      <a:dk1>
        <a:srgbClr val="3C1D37"/>
      </a:dk1>
      <a:lt1>
        <a:srgbClr val="FFFFFF"/>
      </a:lt1>
      <a:dk2>
        <a:srgbClr val="632A4B"/>
      </a:dk2>
      <a:lt2>
        <a:srgbClr val="B8492E"/>
      </a:lt2>
      <a:accent1>
        <a:srgbClr val="AA351D"/>
      </a:accent1>
      <a:accent2>
        <a:srgbClr val="F79C36"/>
      </a:accent2>
      <a:accent3>
        <a:srgbClr val="666666"/>
      </a:accent3>
      <a:accent4>
        <a:srgbClr val="FFFFFF"/>
      </a:accent4>
      <a:accent5>
        <a:srgbClr val="FFFFFF"/>
      </a:accent5>
      <a:accent6>
        <a:srgbClr val="FFFFFF"/>
      </a:accent6>
      <a:hlink>
        <a:srgbClr val="501B3A"/>
      </a:hlink>
      <a:folHlink>
        <a:srgbClr val="F58A1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503</Words>
  <Application>Microsoft Macintosh PowerPoint</Application>
  <PresentationFormat>On-screen Show (16:9)</PresentationFormat>
  <Paragraphs>130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</vt:lpstr>
      <vt:lpstr>Avenir Black</vt:lpstr>
      <vt:lpstr>Avenir Book</vt:lpstr>
      <vt:lpstr>Calibri</vt:lpstr>
      <vt:lpstr>eMedApps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Slocumb</dc:creator>
  <cp:lastModifiedBy>Melanie Hilliard</cp:lastModifiedBy>
  <cp:revision>50</cp:revision>
  <dcterms:created xsi:type="dcterms:W3CDTF">2020-04-20T20:40:00Z</dcterms:created>
  <dcterms:modified xsi:type="dcterms:W3CDTF">2022-07-29T15:12:48Z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077650D23DAE4A91ACDCEFB15B111311</vt:lpwstr>
  </property>
  <property fmtid="{D5CDD505-2E9C-101B-9397-08002B2CF9AE}" pid="3" name="KSOProductBuildVer">
    <vt:lpwstr>1033-11.2.0.11074</vt:lpwstr>
  </property>
</Properties>
</file>